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403" r:id="rId5"/>
    <p:sldId id="458" r:id="rId6"/>
    <p:sldId id="434" r:id="rId7"/>
    <p:sldId id="463" r:id="rId8"/>
    <p:sldId id="464" r:id="rId9"/>
    <p:sldId id="465" r:id="rId10"/>
    <p:sldId id="490" r:id="rId11"/>
    <p:sldId id="473" r:id="rId12"/>
    <p:sldId id="470" r:id="rId13"/>
    <p:sldId id="469" r:id="rId14"/>
    <p:sldId id="466" r:id="rId15"/>
    <p:sldId id="471" r:id="rId16"/>
    <p:sldId id="468" r:id="rId17"/>
    <p:sldId id="472" r:id="rId18"/>
    <p:sldId id="554" r:id="rId19"/>
    <p:sldId id="462" r:id="rId20"/>
    <p:sldId id="540" r:id="rId21"/>
    <p:sldId id="484" r:id="rId22"/>
    <p:sldId id="476" r:id="rId23"/>
    <p:sldId id="485" r:id="rId24"/>
    <p:sldId id="486" r:id="rId25"/>
    <p:sldId id="493" r:id="rId26"/>
    <p:sldId id="475" r:id="rId27"/>
    <p:sldId id="483" r:id="rId28"/>
    <p:sldId id="489" r:id="rId29"/>
    <p:sldId id="479" r:id="rId30"/>
    <p:sldId id="478" r:id="rId31"/>
    <p:sldId id="480" r:id="rId32"/>
    <p:sldId id="541" r:id="rId33"/>
    <p:sldId id="488" r:id="rId34"/>
    <p:sldId id="542" r:id="rId35"/>
    <p:sldId id="477" r:id="rId36"/>
    <p:sldId id="543" r:id="rId37"/>
    <p:sldId id="495" r:id="rId38"/>
    <p:sldId id="497" r:id="rId39"/>
    <p:sldId id="498" r:id="rId40"/>
    <p:sldId id="499" r:id="rId41"/>
    <p:sldId id="500" r:id="rId42"/>
    <p:sldId id="502" r:id="rId43"/>
    <p:sldId id="545" r:id="rId44"/>
    <p:sldId id="503" r:id="rId45"/>
    <p:sldId id="546" r:id="rId46"/>
    <p:sldId id="505" r:id="rId47"/>
    <p:sldId id="506" r:id="rId48"/>
    <p:sldId id="510" r:id="rId49"/>
    <p:sldId id="507" r:id="rId50"/>
    <p:sldId id="547" r:id="rId51"/>
    <p:sldId id="513" r:id="rId52"/>
    <p:sldId id="527" r:id="rId53"/>
    <p:sldId id="528" r:id="rId54"/>
    <p:sldId id="529" r:id="rId55"/>
    <p:sldId id="530" r:id="rId56"/>
    <p:sldId id="531" r:id="rId57"/>
    <p:sldId id="532" r:id="rId58"/>
    <p:sldId id="533" r:id="rId59"/>
    <p:sldId id="534" r:id="rId60"/>
    <p:sldId id="526" r:id="rId61"/>
    <p:sldId id="548" r:id="rId62"/>
    <p:sldId id="535" r:id="rId63"/>
    <p:sldId id="556" r:id="rId64"/>
    <p:sldId id="555" r:id="rId65"/>
    <p:sldId id="518" r:id="rId66"/>
    <p:sldId id="520" r:id="rId67"/>
    <p:sldId id="519" r:id="rId68"/>
    <p:sldId id="521" r:id="rId69"/>
    <p:sldId id="550" r:id="rId70"/>
    <p:sldId id="552" r:id="rId71"/>
    <p:sldId id="264" r:id="rId72"/>
    <p:sldId id="263" r:id="rId73"/>
    <p:sldId id="258" r:id="rId74"/>
    <p:sldId id="262" r:id="rId75"/>
    <p:sldId id="494" r:id="rId76"/>
    <p:sldId id="536" r:id="rId77"/>
    <p:sldId id="537" r:id="rId78"/>
    <p:sldId id="539" r:id="rId79"/>
    <p:sldId id="261" r:id="rId80"/>
    <p:sldId id="265" r:id="rId81"/>
    <p:sldId id="553" r:id="rId82"/>
    <p:sldId id="259" r:id="rId83"/>
    <p:sldId id="551" r:id="rId84"/>
    <p:sldId id="524" r:id="rId85"/>
    <p:sldId id="517" r:id="rId8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CCFF"/>
    <a:srgbClr val="660033"/>
    <a:srgbClr val="820000"/>
    <a:srgbClr val="503D00"/>
    <a:srgbClr val="2E481C"/>
    <a:srgbClr val="15210D"/>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5" autoAdjust="0"/>
    <p:restoredTop sz="94660"/>
  </p:normalViewPr>
  <p:slideViewPr>
    <p:cSldViewPr snapToGrid="0">
      <p:cViewPr varScale="1">
        <p:scale>
          <a:sx n="106" d="100"/>
          <a:sy n="106" d="100"/>
        </p:scale>
        <p:origin x="6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 Allsman" userId="9db6e9c0-afe6-423d-9263-aa5967cd73de" providerId="ADAL" clId="{8BFDBBB7-358C-4ADC-81D4-7E95649A5382}"/>
    <pc:docChg chg="modSld">
      <pc:chgData name="Don Allsman" userId="9db6e9c0-afe6-423d-9263-aa5967cd73de" providerId="ADAL" clId="{8BFDBBB7-358C-4ADC-81D4-7E95649A5382}" dt="2021-03-12T14:38:59.654" v="194" actId="1076"/>
      <pc:docMkLst>
        <pc:docMk/>
      </pc:docMkLst>
      <pc:sldChg chg="modSp mod">
        <pc:chgData name="Don Allsman" userId="9db6e9c0-afe6-423d-9263-aa5967cd73de" providerId="ADAL" clId="{8BFDBBB7-358C-4ADC-81D4-7E95649A5382}" dt="2021-03-12T14:37:03.346" v="189" actId="1076"/>
        <pc:sldMkLst>
          <pc:docMk/>
          <pc:sldMk cId="4283134007" sldId="476"/>
        </pc:sldMkLst>
        <pc:spChg chg="mod">
          <ac:chgData name="Don Allsman" userId="9db6e9c0-afe6-423d-9263-aa5967cd73de" providerId="ADAL" clId="{8BFDBBB7-358C-4ADC-81D4-7E95649A5382}" dt="2021-03-12T14:37:03.346" v="189" actId="1076"/>
          <ac:spMkLst>
            <pc:docMk/>
            <pc:sldMk cId="4283134007" sldId="476"/>
            <ac:spMk id="6" creationId="{9D052B2D-B18E-4F88-B4D4-0A6701BB0BC3}"/>
          </ac:spMkLst>
        </pc:spChg>
      </pc:sldChg>
      <pc:sldChg chg="modSp mod">
        <pc:chgData name="Don Allsman" userId="9db6e9c0-afe6-423d-9263-aa5967cd73de" providerId="ADAL" clId="{8BFDBBB7-358C-4ADC-81D4-7E95649A5382}" dt="2021-03-12T14:38:59.654" v="194" actId="1076"/>
        <pc:sldMkLst>
          <pc:docMk/>
          <pc:sldMk cId="2950453364" sldId="489"/>
        </pc:sldMkLst>
        <pc:spChg chg="mod">
          <ac:chgData name="Don Allsman" userId="9db6e9c0-afe6-423d-9263-aa5967cd73de" providerId="ADAL" clId="{8BFDBBB7-358C-4ADC-81D4-7E95649A5382}" dt="2021-03-12T14:38:59.654" v="194" actId="1076"/>
          <ac:spMkLst>
            <pc:docMk/>
            <pc:sldMk cId="2950453364" sldId="489"/>
            <ac:spMk id="10" creationId="{A40211B1-5C87-413F-B5EC-5071C1A6163A}"/>
          </ac:spMkLst>
        </pc:spChg>
      </pc:sldChg>
      <pc:sldChg chg="modSp mod">
        <pc:chgData name="Don Allsman" userId="9db6e9c0-afe6-423d-9263-aa5967cd73de" providerId="ADAL" clId="{8BFDBBB7-358C-4ADC-81D4-7E95649A5382}" dt="2021-03-12T14:37:35.558" v="193" actId="12"/>
        <pc:sldMkLst>
          <pc:docMk/>
          <pc:sldMk cId="3218777087" sldId="493"/>
        </pc:sldMkLst>
        <pc:spChg chg="mod">
          <ac:chgData name="Don Allsman" userId="9db6e9c0-afe6-423d-9263-aa5967cd73de" providerId="ADAL" clId="{8BFDBBB7-358C-4ADC-81D4-7E95649A5382}" dt="2021-03-12T14:37:30.205" v="191" actId="12"/>
          <ac:spMkLst>
            <pc:docMk/>
            <pc:sldMk cId="3218777087" sldId="493"/>
            <ac:spMk id="6" creationId="{9D052B2D-B18E-4F88-B4D4-0A6701BB0BC3}"/>
          </ac:spMkLst>
        </pc:spChg>
        <pc:spChg chg="mod">
          <ac:chgData name="Don Allsman" userId="9db6e9c0-afe6-423d-9263-aa5967cd73de" providerId="ADAL" clId="{8BFDBBB7-358C-4ADC-81D4-7E95649A5382}" dt="2021-03-12T14:37:35.558" v="193" actId="12"/>
          <ac:spMkLst>
            <pc:docMk/>
            <pc:sldMk cId="3218777087" sldId="493"/>
            <ac:spMk id="7" creationId="{68207540-1EA9-4759-9DDA-37813FEE1B4C}"/>
          </ac:spMkLst>
        </pc:spChg>
      </pc:sldChg>
      <pc:sldChg chg="modSp mod">
        <pc:chgData name="Don Allsman" userId="9db6e9c0-afe6-423d-9263-aa5967cd73de" providerId="ADAL" clId="{8BFDBBB7-358C-4ADC-81D4-7E95649A5382}" dt="2021-03-12T14:35:10.852" v="66" actId="6549"/>
        <pc:sldMkLst>
          <pc:docMk/>
          <pc:sldMk cId="1805887283" sldId="542"/>
        </pc:sldMkLst>
        <pc:spChg chg="mod">
          <ac:chgData name="Don Allsman" userId="9db6e9c0-afe6-423d-9263-aa5967cd73de" providerId="ADAL" clId="{8BFDBBB7-358C-4ADC-81D4-7E95649A5382}" dt="2021-03-12T14:35:10.852" v="66" actId="6549"/>
          <ac:spMkLst>
            <pc:docMk/>
            <pc:sldMk cId="1805887283" sldId="542"/>
            <ac:spMk id="6" creationId="{5BE92790-BEC0-4FE0-92E0-7C4D18179A6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FCF3-F440-40AA-8713-FD9CB11545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4EEFC3-B4AC-4B17-BFFC-ABB7A5DF0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7F033E-18F3-4897-A133-EA603D5CD6DE}"/>
              </a:ext>
            </a:extLst>
          </p:cNvPr>
          <p:cNvSpPr>
            <a:spLocks noGrp="1"/>
          </p:cNvSpPr>
          <p:nvPr>
            <p:ph type="dt" sz="half" idx="10"/>
          </p:nvPr>
        </p:nvSpPr>
        <p:spPr/>
        <p:txBody>
          <a:bodyPr/>
          <a:lstStyle/>
          <a:p>
            <a:fld id="{A8CF45AB-74A7-4D06-AE8B-B7BA4E02EA33}" type="datetimeFigureOut">
              <a:rPr lang="en-US" smtClean="0"/>
              <a:t>3/12/2021</a:t>
            </a:fld>
            <a:endParaRPr lang="en-US"/>
          </a:p>
        </p:txBody>
      </p:sp>
      <p:sp>
        <p:nvSpPr>
          <p:cNvPr id="5" name="Footer Placeholder 4">
            <a:extLst>
              <a:ext uri="{FF2B5EF4-FFF2-40B4-BE49-F238E27FC236}">
                <a16:creationId xmlns:a16="http://schemas.microsoft.com/office/drawing/2014/main" id="{98469161-F213-43C9-B599-74443C06F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D90B7-1BA2-4BCF-8BDC-C46EC3548633}"/>
              </a:ext>
            </a:extLst>
          </p:cNvPr>
          <p:cNvSpPr>
            <a:spLocks noGrp="1"/>
          </p:cNvSpPr>
          <p:nvPr>
            <p:ph type="sldNum" sz="quarter" idx="12"/>
          </p:nvPr>
        </p:nvSpPr>
        <p:spPr/>
        <p:txBody>
          <a:bodyPr/>
          <a:lstStyle/>
          <a:p>
            <a:fld id="{AE6774D5-3D20-4A27-82F1-50B1B829EEAB}" type="slidenum">
              <a:rPr lang="en-US" smtClean="0"/>
              <a:t>‹#›</a:t>
            </a:fld>
            <a:endParaRPr lang="en-US"/>
          </a:p>
        </p:txBody>
      </p:sp>
    </p:spTree>
    <p:extLst>
      <p:ext uri="{BB962C8B-B14F-4D97-AF65-F5344CB8AC3E}">
        <p14:creationId xmlns:p14="http://schemas.microsoft.com/office/powerpoint/2010/main" val="421371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9A089-5B63-44B5-B81A-67DDAECDDF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315CFA-84F5-4625-B1A2-9360B17475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01D29-6D70-447C-8D23-2B0609A3443D}"/>
              </a:ext>
            </a:extLst>
          </p:cNvPr>
          <p:cNvSpPr>
            <a:spLocks noGrp="1"/>
          </p:cNvSpPr>
          <p:nvPr>
            <p:ph type="dt" sz="half" idx="10"/>
          </p:nvPr>
        </p:nvSpPr>
        <p:spPr/>
        <p:txBody>
          <a:bodyPr/>
          <a:lstStyle/>
          <a:p>
            <a:fld id="{A8CF45AB-74A7-4D06-AE8B-B7BA4E02EA33}" type="datetimeFigureOut">
              <a:rPr lang="en-US" smtClean="0"/>
              <a:t>3/12/2021</a:t>
            </a:fld>
            <a:endParaRPr lang="en-US"/>
          </a:p>
        </p:txBody>
      </p:sp>
      <p:sp>
        <p:nvSpPr>
          <p:cNvPr id="5" name="Footer Placeholder 4">
            <a:extLst>
              <a:ext uri="{FF2B5EF4-FFF2-40B4-BE49-F238E27FC236}">
                <a16:creationId xmlns:a16="http://schemas.microsoft.com/office/drawing/2014/main" id="{BD99C243-7E57-4EAF-A1B1-5B8A21A66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83390-2C13-4990-9DD5-8FE04991A9B3}"/>
              </a:ext>
            </a:extLst>
          </p:cNvPr>
          <p:cNvSpPr>
            <a:spLocks noGrp="1"/>
          </p:cNvSpPr>
          <p:nvPr>
            <p:ph type="sldNum" sz="quarter" idx="12"/>
          </p:nvPr>
        </p:nvSpPr>
        <p:spPr/>
        <p:txBody>
          <a:bodyPr/>
          <a:lstStyle/>
          <a:p>
            <a:fld id="{AE6774D5-3D20-4A27-82F1-50B1B829EEAB}" type="slidenum">
              <a:rPr lang="en-US" smtClean="0"/>
              <a:t>‹#›</a:t>
            </a:fld>
            <a:endParaRPr lang="en-US"/>
          </a:p>
        </p:txBody>
      </p:sp>
    </p:spTree>
    <p:extLst>
      <p:ext uri="{BB962C8B-B14F-4D97-AF65-F5344CB8AC3E}">
        <p14:creationId xmlns:p14="http://schemas.microsoft.com/office/powerpoint/2010/main" val="287673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9CC74C-1B43-40CD-BEAB-181D54A58D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7B2EAD-E587-45FE-AB34-F4FAF84B5E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ECF35-23FD-4297-A2D3-7FF162E72BAA}"/>
              </a:ext>
            </a:extLst>
          </p:cNvPr>
          <p:cNvSpPr>
            <a:spLocks noGrp="1"/>
          </p:cNvSpPr>
          <p:nvPr>
            <p:ph type="dt" sz="half" idx="10"/>
          </p:nvPr>
        </p:nvSpPr>
        <p:spPr/>
        <p:txBody>
          <a:bodyPr/>
          <a:lstStyle/>
          <a:p>
            <a:fld id="{A8CF45AB-74A7-4D06-AE8B-B7BA4E02EA33}" type="datetimeFigureOut">
              <a:rPr lang="en-US" smtClean="0"/>
              <a:t>3/12/2021</a:t>
            </a:fld>
            <a:endParaRPr lang="en-US"/>
          </a:p>
        </p:txBody>
      </p:sp>
      <p:sp>
        <p:nvSpPr>
          <p:cNvPr id="5" name="Footer Placeholder 4">
            <a:extLst>
              <a:ext uri="{FF2B5EF4-FFF2-40B4-BE49-F238E27FC236}">
                <a16:creationId xmlns:a16="http://schemas.microsoft.com/office/drawing/2014/main" id="{DB0E0E51-4788-4DB5-9E1F-B34096B4B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AA5A2-8743-4556-A6CB-4FA2FBB60136}"/>
              </a:ext>
            </a:extLst>
          </p:cNvPr>
          <p:cNvSpPr>
            <a:spLocks noGrp="1"/>
          </p:cNvSpPr>
          <p:nvPr>
            <p:ph type="sldNum" sz="quarter" idx="12"/>
          </p:nvPr>
        </p:nvSpPr>
        <p:spPr/>
        <p:txBody>
          <a:bodyPr/>
          <a:lstStyle/>
          <a:p>
            <a:fld id="{AE6774D5-3D20-4A27-82F1-50B1B829EEAB}" type="slidenum">
              <a:rPr lang="en-US" smtClean="0"/>
              <a:t>‹#›</a:t>
            </a:fld>
            <a:endParaRPr lang="en-US"/>
          </a:p>
        </p:txBody>
      </p:sp>
    </p:spTree>
    <p:extLst>
      <p:ext uri="{BB962C8B-B14F-4D97-AF65-F5344CB8AC3E}">
        <p14:creationId xmlns:p14="http://schemas.microsoft.com/office/powerpoint/2010/main" val="2372895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98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333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326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946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6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078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pic>
        <p:nvPicPr>
          <p:cNvPr id="11" name="Picture 10" descr="A picture containing looking, sitting, photo, cat&#10;&#10;Description automatically generated">
            <a:extLst>
              <a:ext uri="{FF2B5EF4-FFF2-40B4-BE49-F238E27FC236}">
                <a16:creationId xmlns:a16="http://schemas.microsoft.com/office/drawing/2014/main" id="{F40CDC8B-64C7-4013-B632-15FD61BD4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21158" y="6356352"/>
            <a:ext cx="406531" cy="385332"/>
          </a:xfrm>
          <a:prstGeom prst="rect">
            <a:avLst/>
          </a:prstGeom>
        </p:spPr>
      </p:pic>
    </p:spTree>
    <p:extLst>
      <p:ext uri="{BB962C8B-B14F-4D97-AF65-F5344CB8AC3E}">
        <p14:creationId xmlns:p14="http://schemas.microsoft.com/office/powerpoint/2010/main" val="1028141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47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440C-8362-4AAD-A790-5B8C182818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6DEBD-4710-49FF-8397-9145891799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C5623-7DC8-479E-9D26-968584CB9625}"/>
              </a:ext>
            </a:extLst>
          </p:cNvPr>
          <p:cNvSpPr>
            <a:spLocks noGrp="1"/>
          </p:cNvSpPr>
          <p:nvPr>
            <p:ph type="dt" sz="half" idx="10"/>
          </p:nvPr>
        </p:nvSpPr>
        <p:spPr/>
        <p:txBody>
          <a:bodyPr/>
          <a:lstStyle/>
          <a:p>
            <a:fld id="{A8CF45AB-74A7-4D06-AE8B-B7BA4E02EA33}" type="datetimeFigureOut">
              <a:rPr lang="en-US" smtClean="0"/>
              <a:t>3/12/2021</a:t>
            </a:fld>
            <a:endParaRPr lang="en-US"/>
          </a:p>
        </p:txBody>
      </p:sp>
      <p:sp>
        <p:nvSpPr>
          <p:cNvPr id="5" name="Footer Placeholder 4">
            <a:extLst>
              <a:ext uri="{FF2B5EF4-FFF2-40B4-BE49-F238E27FC236}">
                <a16:creationId xmlns:a16="http://schemas.microsoft.com/office/drawing/2014/main" id="{F86383B2-6E40-4048-B327-80EB36697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CCA65-6EBE-49CB-89F4-210905B79E07}"/>
              </a:ext>
            </a:extLst>
          </p:cNvPr>
          <p:cNvSpPr>
            <a:spLocks noGrp="1"/>
          </p:cNvSpPr>
          <p:nvPr>
            <p:ph type="sldNum" sz="quarter" idx="12"/>
          </p:nvPr>
        </p:nvSpPr>
        <p:spPr/>
        <p:txBody>
          <a:bodyPr/>
          <a:lstStyle/>
          <a:p>
            <a:fld id="{AE6774D5-3D20-4A27-82F1-50B1B829EEAB}" type="slidenum">
              <a:rPr lang="en-US" smtClean="0"/>
              <a:t>‹#›</a:t>
            </a:fld>
            <a:endParaRPr lang="en-US"/>
          </a:p>
        </p:txBody>
      </p:sp>
    </p:spTree>
    <p:extLst>
      <p:ext uri="{BB962C8B-B14F-4D97-AF65-F5344CB8AC3E}">
        <p14:creationId xmlns:p14="http://schemas.microsoft.com/office/powerpoint/2010/main" val="3878876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547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64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802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881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856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49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400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10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218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01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CFC4-54EC-474C-A576-02E3E515D6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D369E7-930E-4AF1-90D8-EB7B7DC2D1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935BD6-C504-4830-A249-BCC9262AC028}"/>
              </a:ext>
            </a:extLst>
          </p:cNvPr>
          <p:cNvSpPr>
            <a:spLocks noGrp="1"/>
          </p:cNvSpPr>
          <p:nvPr>
            <p:ph type="dt" sz="half" idx="10"/>
          </p:nvPr>
        </p:nvSpPr>
        <p:spPr/>
        <p:txBody>
          <a:bodyPr/>
          <a:lstStyle/>
          <a:p>
            <a:fld id="{A8CF45AB-74A7-4D06-AE8B-B7BA4E02EA33}" type="datetimeFigureOut">
              <a:rPr lang="en-US" smtClean="0"/>
              <a:t>3/12/2021</a:t>
            </a:fld>
            <a:endParaRPr lang="en-US"/>
          </a:p>
        </p:txBody>
      </p:sp>
      <p:sp>
        <p:nvSpPr>
          <p:cNvPr id="5" name="Footer Placeholder 4">
            <a:extLst>
              <a:ext uri="{FF2B5EF4-FFF2-40B4-BE49-F238E27FC236}">
                <a16:creationId xmlns:a16="http://schemas.microsoft.com/office/drawing/2014/main" id="{64A45E14-DE31-44F3-BA73-FC880D793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C5AE5-EDF7-40D9-A8DE-6BD7CC672BC0}"/>
              </a:ext>
            </a:extLst>
          </p:cNvPr>
          <p:cNvSpPr>
            <a:spLocks noGrp="1"/>
          </p:cNvSpPr>
          <p:nvPr>
            <p:ph type="sldNum" sz="quarter" idx="12"/>
          </p:nvPr>
        </p:nvSpPr>
        <p:spPr/>
        <p:txBody>
          <a:bodyPr/>
          <a:lstStyle/>
          <a:p>
            <a:fld id="{AE6774D5-3D20-4A27-82F1-50B1B829EEAB}" type="slidenum">
              <a:rPr lang="en-US" smtClean="0"/>
              <a:t>‹#›</a:t>
            </a:fld>
            <a:endParaRPr lang="en-US"/>
          </a:p>
        </p:txBody>
      </p:sp>
    </p:spTree>
    <p:extLst>
      <p:ext uri="{BB962C8B-B14F-4D97-AF65-F5344CB8AC3E}">
        <p14:creationId xmlns:p14="http://schemas.microsoft.com/office/powerpoint/2010/main" val="634194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952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16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388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074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28C888-6266-49D9-8E8B-ACCCBC7D59B7}"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4BDE-9278-4BAB-9967-323FD071442B}" type="slidenum">
              <a:rPr lang="en-US" smtClean="0"/>
              <a:t>‹#›</a:t>
            </a:fld>
            <a:endParaRPr lang="en-US"/>
          </a:p>
        </p:txBody>
      </p:sp>
    </p:spTree>
    <p:extLst>
      <p:ext uri="{BB962C8B-B14F-4D97-AF65-F5344CB8AC3E}">
        <p14:creationId xmlns:p14="http://schemas.microsoft.com/office/powerpoint/2010/main" val="2779751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8C888-6266-49D9-8E8B-ACCCBC7D59B7}"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4BDE-9278-4BAB-9967-323FD071442B}" type="slidenum">
              <a:rPr lang="en-US" smtClean="0"/>
              <a:t>‹#›</a:t>
            </a:fld>
            <a:endParaRPr lang="en-US"/>
          </a:p>
        </p:txBody>
      </p:sp>
    </p:spTree>
    <p:extLst>
      <p:ext uri="{BB962C8B-B14F-4D97-AF65-F5344CB8AC3E}">
        <p14:creationId xmlns:p14="http://schemas.microsoft.com/office/powerpoint/2010/main" val="302431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28C888-6266-49D9-8E8B-ACCCBC7D59B7}"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4BDE-9278-4BAB-9967-323FD071442B}" type="slidenum">
              <a:rPr lang="en-US" smtClean="0"/>
              <a:t>‹#›</a:t>
            </a:fld>
            <a:endParaRPr lang="en-US"/>
          </a:p>
        </p:txBody>
      </p:sp>
    </p:spTree>
    <p:extLst>
      <p:ext uri="{BB962C8B-B14F-4D97-AF65-F5344CB8AC3E}">
        <p14:creationId xmlns:p14="http://schemas.microsoft.com/office/powerpoint/2010/main" val="3910714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28C888-6266-49D9-8E8B-ACCCBC7D59B7}"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4BDE-9278-4BAB-9967-323FD071442B}" type="slidenum">
              <a:rPr lang="en-US" smtClean="0"/>
              <a:t>‹#›</a:t>
            </a:fld>
            <a:endParaRPr lang="en-US"/>
          </a:p>
        </p:txBody>
      </p:sp>
    </p:spTree>
    <p:extLst>
      <p:ext uri="{BB962C8B-B14F-4D97-AF65-F5344CB8AC3E}">
        <p14:creationId xmlns:p14="http://schemas.microsoft.com/office/powerpoint/2010/main" val="2412869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28C888-6266-49D9-8E8B-ACCCBC7D59B7}"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14BDE-9278-4BAB-9967-323FD071442B}" type="slidenum">
              <a:rPr lang="en-US" smtClean="0"/>
              <a:t>‹#›</a:t>
            </a:fld>
            <a:endParaRPr lang="en-US"/>
          </a:p>
        </p:txBody>
      </p:sp>
    </p:spTree>
    <p:extLst>
      <p:ext uri="{BB962C8B-B14F-4D97-AF65-F5344CB8AC3E}">
        <p14:creationId xmlns:p14="http://schemas.microsoft.com/office/powerpoint/2010/main" val="3402159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28C888-6266-49D9-8E8B-ACCCBC7D59B7}"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14BDE-9278-4BAB-9967-323FD071442B}" type="slidenum">
              <a:rPr lang="en-US" smtClean="0"/>
              <a:t>‹#›</a:t>
            </a:fld>
            <a:endParaRPr lang="en-US"/>
          </a:p>
        </p:txBody>
      </p:sp>
    </p:spTree>
    <p:extLst>
      <p:ext uri="{BB962C8B-B14F-4D97-AF65-F5344CB8AC3E}">
        <p14:creationId xmlns:p14="http://schemas.microsoft.com/office/powerpoint/2010/main" val="425271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F293-4B69-4E8A-A6A4-0508D173BC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C8DBF-104D-414F-ACBE-B3CC225F0B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FDA35E-319C-49C6-8B0F-284C2709F9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ABCA45-497A-4438-962C-3D2C063CFE15}"/>
              </a:ext>
            </a:extLst>
          </p:cNvPr>
          <p:cNvSpPr>
            <a:spLocks noGrp="1"/>
          </p:cNvSpPr>
          <p:nvPr>
            <p:ph type="dt" sz="half" idx="10"/>
          </p:nvPr>
        </p:nvSpPr>
        <p:spPr/>
        <p:txBody>
          <a:bodyPr/>
          <a:lstStyle/>
          <a:p>
            <a:fld id="{A8CF45AB-74A7-4D06-AE8B-B7BA4E02EA33}" type="datetimeFigureOut">
              <a:rPr lang="en-US" smtClean="0"/>
              <a:t>3/12/2021</a:t>
            </a:fld>
            <a:endParaRPr lang="en-US"/>
          </a:p>
        </p:txBody>
      </p:sp>
      <p:sp>
        <p:nvSpPr>
          <p:cNvPr id="6" name="Footer Placeholder 5">
            <a:extLst>
              <a:ext uri="{FF2B5EF4-FFF2-40B4-BE49-F238E27FC236}">
                <a16:creationId xmlns:a16="http://schemas.microsoft.com/office/drawing/2014/main" id="{19995CB8-F2C9-4B86-A19F-E4216329F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42E35-70FF-4D1B-942E-6456E71455C8}"/>
              </a:ext>
            </a:extLst>
          </p:cNvPr>
          <p:cNvSpPr>
            <a:spLocks noGrp="1"/>
          </p:cNvSpPr>
          <p:nvPr>
            <p:ph type="sldNum" sz="quarter" idx="12"/>
          </p:nvPr>
        </p:nvSpPr>
        <p:spPr/>
        <p:txBody>
          <a:bodyPr/>
          <a:lstStyle/>
          <a:p>
            <a:fld id="{AE6774D5-3D20-4A27-82F1-50B1B829EEAB}" type="slidenum">
              <a:rPr lang="en-US" smtClean="0"/>
              <a:t>‹#›</a:t>
            </a:fld>
            <a:endParaRPr lang="en-US"/>
          </a:p>
        </p:txBody>
      </p:sp>
    </p:spTree>
    <p:extLst>
      <p:ext uri="{BB962C8B-B14F-4D97-AF65-F5344CB8AC3E}">
        <p14:creationId xmlns:p14="http://schemas.microsoft.com/office/powerpoint/2010/main" val="1791067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8C888-6266-49D9-8E8B-ACCCBC7D59B7}"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14BDE-9278-4BAB-9967-323FD071442B}" type="slidenum">
              <a:rPr lang="en-US" smtClean="0"/>
              <a:t>‹#›</a:t>
            </a:fld>
            <a:endParaRPr lang="en-US"/>
          </a:p>
        </p:txBody>
      </p:sp>
    </p:spTree>
    <p:extLst>
      <p:ext uri="{BB962C8B-B14F-4D97-AF65-F5344CB8AC3E}">
        <p14:creationId xmlns:p14="http://schemas.microsoft.com/office/powerpoint/2010/main" val="2703771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28C888-6266-49D9-8E8B-ACCCBC7D59B7}"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4BDE-9278-4BAB-9967-323FD071442B}" type="slidenum">
              <a:rPr lang="en-US" smtClean="0"/>
              <a:t>‹#›</a:t>
            </a:fld>
            <a:endParaRPr lang="en-US"/>
          </a:p>
        </p:txBody>
      </p:sp>
    </p:spTree>
    <p:extLst>
      <p:ext uri="{BB962C8B-B14F-4D97-AF65-F5344CB8AC3E}">
        <p14:creationId xmlns:p14="http://schemas.microsoft.com/office/powerpoint/2010/main" val="2461492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28C888-6266-49D9-8E8B-ACCCBC7D59B7}"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4BDE-9278-4BAB-9967-323FD071442B}" type="slidenum">
              <a:rPr lang="en-US" smtClean="0"/>
              <a:t>‹#›</a:t>
            </a:fld>
            <a:endParaRPr lang="en-US"/>
          </a:p>
        </p:txBody>
      </p:sp>
    </p:spTree>
    <p:extLst>
      <p:ext uri="{BB962C8B-B14F-4D97-AF65-F5344CB8AC3E}">
        <p14:creationId xmlns:p14="http://schemas.microsoft.com/office/powerpoint/2010/main" val="691970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8C888-6266-49D9-8E8B-ACCCBC7D59B7}"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4BDE-9278-4BAB-9967-323FD071442B}" type="slidenum">
              <a:rPr lang="en-US" smtClean="0"/>
              <a:t>‹#›</a:t>
            </a:fld>
            <a:endParaRPr lang="en-US"/>
          </a:p>
        </p:txBody>
      </p:sp>
    </p:spTree>
    <p:extLst>
      <p:ext uri="{BB962C8B-B14F-4D97-AF65-F5344CB8AC3E}">
        <p14:creationId xmlns:p14="http://schemas.microsoft.com/office/powerpoint/2010/main" val="3723759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8C888-6266-49D9-8E8B-ACCCBC7D59B7}"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4BDE-9278-4BAB-9967-323FD071442B}" type="slidenum">
              <a:rPr lang="en-US" smtClean="0"/>
              <a:t>‹#›</a:t>
            </a:fld>
            <a:endParaRPr lang="en-US"/>
          </a:p>
        </p:txBody>
      </p:sp>
    </p:spTree>
    <p:extLst>
      <p:ext uri="{BB962C8B-B14F-4D97-AF65-F5344CB8AC3E}">
        <p14:creationId xmlns:p14="http://schemas.microsoft.com/office/powerpoint/2010/main" val="418995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0DBA-3F37-4F87-9702-F4EC3F6AF6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647E91-BF1E-477A-999B-8125B0643B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EB6F6F-11C3-4DFF-9D63-9C1D1BE1C1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255531-60E0-4665-96D6-0166CA02AF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0D6E1D-AEC3-4C1A-AA4C-166D2167DB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99134F-7C95-4240-B8DE-D1048F4E87BD}"/>
              </a:ext>
            </a:extLst>
          </p:cNvPr>
          <p:cNvSpPr>
            <a:spLocks noGrp="1"/>
          </p:cNvSpPr>
          <p:nvPr>
            <p:ph type="dt" sz="half" idx="10"/>
          </p:nvPr>
        </p:nvSpPr>
        <p:spPr/>
        <p:txBody>
          <a:bodyPr/>
          <a:lstStyle/>
          <a:p>
            <a:fld id="{A8CF45AB-74A7-4D06-AE8B-B7BA4E02EA33}" type="datetimeFigureOut">
              <a:rPr lang="en-US" smtClean="0"/>
              <a:t>3/12/2021</a:t>
            </a:fld>
            <a:endParaRPr lang="en-US"/>
          </a:p>
        </p:txBody>
      </p:sp>
      <p:sp>
        <p:nvSpPr>
          <p:cNvPr id="8" name="Footer Placeholder 7">
            <a:extLst>
              <a:ext uri="{FF2B5EF4-FFF2-40B4-BE49-F238E27FC236}">
                <a16:creationId xmlns:a16="http://schemas.microsoft.com/office/drawing/2014/main" id="{A53B20BF-7F65-4D1B-8C17-041B6918D6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81F0DF-B95E-429C-A524-75770D4F044E}"/>
              </a:ext>
            </a:extLst>
          </p:cNvPr>
          <p:cNvSpPr>
            <a:spLocks noGrp="1"/>
          </p:cNvSpPr>
          <p:nvPr>
            <p:ph type="sldNum" sz="quarter" idx="12"/>
          </p:nvPr>
        </p:nvSpPr>
        <p:spPr/>
        <p:txBody>
          <a:bodyPr/>
          <a:lstStyle/>
          <a:p>
            <a:fld id="{AE6774D5-3D20-4A27-82F1-50B1B829EEAB}" type="slidenum">
              <a:rPr lang="en-US" smtClean="0"/>
              <a:t>‹#›</a:t>
            </a:fld>
            <a:endParaRPr lang="en-US"/>
          </a:p>
        </p:txBody>
      </p:sp>
    </p:spTree>
    <p:extLst>
      <p:ext uri="{BB962C8B-B14F-4D97-AF65-F5344CB8AC3E}">
        <p14:creationId xmlns:p14="http://schemas.microsoft.com/office/powerpoint/2010/main" val="210299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8CB0-DCC9-45E0-8156-137C088573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576903-A964-40F8-872A-62B07539F9F6}"/>
              </a:ext>
            </a:extLst>
          </p:cNvPr>
          <p:cNvSpPr>
            <a:spLocks noGrp="1"/>
          </p:cNvSpPr>
          <p:nvPr>
            <p:ph type="dt" sz="half" idx="10"/>
          </p:nvPr>
        </p:nvSpPr>
        <p:spPr/>
        <p:txBody>
          <a:bodyPr/>
          <a:lstStyle/>
          <a:p>
            <a:fld id="{A8CF45AB-74A7-4D06-AE8B-B7BA4E02EA33}" type="datetimeFigureOut">
              <a:rPr lang="en-US" smtClean="0"/>
              <a:t>3/12/2021</a:t>
            </a:fld>
            <a:endParaRPr lang="en-US"/>
          </a:p>
        </p:txBody>
      </p:sp>
      <p:sp>
        <p:nvSpPr>
          <p:cNvPr id="4" name="Footer Placeholder 3">
            <a:extLst>
              <a:ext uri="{FF2B5EF4-FFF2-40B4-BE49-F238E27FC236}">
                <a16:creationId xmlns:a16="http://schemas.microsoft.com/office/drawing/2014/main" id="{4B9DC831-5F36-4754-800D-5B1C7B341E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FAA288-FEA6-42B5-BE7D-B11F92491E83}"/>
              </a:ext>
            </a:extLst>
          </p:cNvPr>
          <p:cNvSpPr>
            <a:spLocks noGrp="1"/>
          </p:cNvSpPr>
          <p:nvPr>
            <p:ph type="sldNum" sz="quarter" idx="12"/>
          </p:nvPr>
        </p:nvSpPr>
        <p:spPr/>
        <p:txBody>
          <a:bodyPr/>
          <a:lstStyle/>
          <a:p>
            <a:fld id="{AE6774D5-3D20-4A27-82F1-50B1B829EEAB}" type="slidenum">
              <a:rPr lang="en-US" smtClean="0"/>
              <a:t>‹#›</a:t>
            </a:fld>
            <a:endParaRPr lang="en-US"/>
          </a:p>
        </p:txBody>
      </p:sp>
    </p:spTree>
    <p:extLst>
      <p:ext uri="{BB962C8B-B14F-4D97-AF65-F5344CB8AC3E}">
        <p14:creationId xmlns:p14="http://schemas.microsoft.com/office/powerpoint/2010/main" val="349156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81836-3AD6-4C11-8160-EF463D8049D6}"/>
              </a:ext>
            </a:extLst>
          </p:cNvPr>
          <p:cNvSpPr>
            <a:spLocks noGrp="1"/>
          </p:cNvSpPr>
          <p:nvPr>
            <p:ph type="dt" sz="half" idx="10"/>
          </p:nvPr>
        </p:nvSpPr>
        <p:spPr/>
        <p:txBody>
          <a:bodyPr/>
          <a:lstStyle/>
          <a:p>
            <a:fld id="{A8CF45AB-74A7-4D06-AE8B-B7BA4E02EA33}" type="datetimeFigureOut">
              <a:rPr lang="en-US" smtClean="0"/>
              <a:t>3/12/2021</a:t>
            </a:fld>
            <a:endParaRPr lang="en-US"/>
          </a:p>
        </p:txBody>
      </p:sp>
      <p:sp>
        <p:nvSpPr>
          <p:cNvPr id="3" name="Footer Placeholder 2">
            <a:extLst>
              <a:ext uri="{FF2B5EF4-FFF2-40B4-BE49-F238E27FC236}">
                <a16:creationId xmlns:a16="http://schemas.microsoft.com/office/drawing/2014/main" id="{92DA02F7-38C9-4935-BC77-EAB967B9B8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0DA9AA-B733-4D6D-8DAF-39C55D31D09C}"/>
              </a:ext>
            </a:extLst>
          </p:cNvPr>
          <p:cNvSpPr>
            <a:spLocks noGrp="1"/>
          </p:cNvSpPr>
          <p:nvPr>
            <p:ph type="sldNum" sz="quarter" idx="12"/>
          </p:nvPr>
        </p:nvSpPr>
        <p:spPr/>
        <p:txBody>
          <a:bodyPr/>
          <a:lstStyle/>
          <a:p>
            <a:fld id="{AE6774D5-3D20-4A27-82F1-50B1B829EEAB}" type="slidenum">
              <a:rPr lang="en-US" smtClean="0"/>
              <a:t>‹#›</a:t>
            </a:fld>
            <a:endParaRPr lang="en-US"/>
          </a:p>
        </p:txBody>
      </p:sp>
      <p:pic>
        <p:nvPicPr>
          <p:cNvPr id="5" name="Picture 4" descr="A picture containing looking, sitting, photo, cat&#10;&#10;Description automatically generated">
            <a:extLst>
              <a:ext uri="{FF2B5EF4-FFF2-40B4-BE49-F238E27FC236}">
                <a16:creationId xmlns:a16="http://schemas.microsoft.com/office/drawing/2014/main" id="{831A8F3F-9A78-46FD-9FD1-F4DE8FFAC0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7269" y="6356350"/>
            <a:ext cx="406531" cy="385332"/>
          </a:xfrm>
          <a:prstGeom prst="rect">
            <a:avLst/>
          </a:prstGeom>
        </p:spPr>
      </p:pic>
    </p:spTree>
    <p:extLst>
      <p:ext uri="{BB962C8B-B14F-4D97-AF65-F5344CB8AC3E}">
        <p14:creationId xmlns:p14="http://schemas.microsoft.com/office/powerpoint/2010/main" val="110902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3711-DDCD-41C1-9312-F79B87A82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5F2EA5-1999-4ADD-B198-D636DB8629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D6EB8A-7566-430D-988C-36E770DA4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D0837E-A091-4618-8204-C31B8B1AFC35}"/>
              </a:ext>
            </a:extLst>
          </p:cNvPr>
          <p:cNvSpPr>
            <a:spLocks noGrp="1"/>
          </p:cNvSpPr>
          <p:nvPr>
            <p:ph type="dt" sz="half" idx="10"/>
          </p:nvPr>
        </p:nvSpPr>
        <p:spPr/>
        <p:txBody>
          <a:bodyPr/>
          <a:lstStyle/>
          <a:p>
            <a:fld id="{A8CF45AB-74A7-4D06-AE8B-B7BA4E02EA33}" type="datetimeFigureOut">
              <a:rPr lang="en-US" smtClean="0"/>
              <a:t>3/12/2021</a:t>
            </a:fld>
            <a:endParaRPr lang="en-US"/>
          </a:p>
        </p:txBody>
      </p:sp>
      <p:sp>
        <p:nvSpPr>
          <p:cNvPr id="6" name="Footer Placeholder 5">
            <a:extLst>
              <a:ext uri="{FF2B5EF4-FFF2-40B4-BE49-F238E27FC236}">
                <a16:creationId xmlns:a16="http://schemas.microsoft.com/office/drawing/2014/main" id="{9A51609D-4FDF-4240-90AE-9206474D4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24565-7D32-403D-85A4-36DBB6BBB1C7}"/>
              </a:ext>
            </a:extLst>
          </p:cNvPr>
          <p:cNvSpPr>
            <a:spLocks noGrp="1"/>
          </p:cNvSpPr>
          <p:nvPr>
            <p:ph type="sldNum" sz="quarter" idx="12"/>
          </p:nvPr>
        </p:nvSpPr>
        <p:spPr/>
        <p:txBody>
          <a:bodyPr/>
          <a:lstStyle/>
          <a:p>
            <a:fld id="{AE6774D5-3D20-4A27-82F1-50B1B829EEAB}" type="slidenum">
              <a:rPr lang="en-US" smtClean="0"/>
              <a:t>‹#›</a:t>
            </a:fld>
            <a:endParaRPr lang="en-US"/>
          </a:p>
        </p:txBody>
      </p:sp>
    </p:spTree>
    <p:extLst>
      <p:ext uri="{BB962C8B-B14F-4D97-AF65-F5344CB8AC3E}">
        <p14:creationId xmlns:p14="http://schemas.microsoft.com/office/powerpoint/2010/main" val="101610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6F0F-81D8-4840-8394-AF62CA289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B9A57C-D19B-4DF7-A852-208B40836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302524-943F-43E1-96EA-283901D7E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2E2028-83A9-486A-9EC1-FADC10FE5AB3}"/>
              </a:ext>
            </a:extLst>
          </p:cNvPr>
          <p:cNvSpPr>
            <a:spLocks noGrp="1"/>
          </p:cNvSpPr>
          <p:nvPr>
            <p:ph type="dt" sz="half" idx="10"/>
          </p:nvPr>
        </p:nvSpPr>
        <p:spPr/>
        <p:txBody>
          <a:bodyPr/>
          <a:lstStyle/>
          <a:p>
            <a:fld id="{A8CF45AB-74A7-4D06-AE8B-B7BA4E02EA33}" type="datetimeFigureOut">
              <a:rPr lang="en-US" smtClean="0"/>
              <a:t>3/12/2021</a:t>
            </a:fld>
            <a:endParaRPr lang="en-US"/>
          </a:p>
        </p:txBody>
      </p:sp>
      <p:sp>
        <p:nvSpPr>
          <p:cNvPr id="6" name="Footer Placeholder 5">
            <a:extLst>
              <a:ext uri="{FF2B5EF4-FFF2-40B4-BE49-F238E27FC236}">
                <a16:creationId xmlns:a16="http://schemas.microsoft.com/office/drawing/2014/main" id="{EF45092F-A65A-4F11-8A85-4EFE95D0F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485A0-53E4-4939-A90B-06E5D027F045}"/>
              </a:ext>
            </a:extLst>
          </p:cNvPr>
          <p:cNvSpPr>
            <a:spLocks noGrp="1"/>
          </p:cNvSpPr>
          <p:nvPr>
            <p:ph type="sldNum" sz="quarter" idx="12"/>
          </p:nvPr>
        </p:nvSpPr>
        <p:spPr/>
        <p:txBody>
          <a:bodyPr/>
          <a:lstStyle/>
          <a:p>
            <a:fld id="{AE6774D5-3D20-4A27-82F1-50B1B829EEAB}" type="slidenum">
              <a:rPr lang="en-US" smtClean="0"/>
              <a:t>‹#›</a:t>
            </a:fld>
            <a:endParaRPr lang="en-US"/>
          </a:p>
        </p:txBody>
      </p:sp>
    </p:spTree>
    <p:extLst>
      <p:ext uri="{BB962C8B-B14F-4D97-AF65-F5344CB8AC3E}">
        <p14:creationId xmlns:p14="http://schemas.microsoft.com/office/powerpoint/2010/main" val="230758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8D999-AF9E-4AA1-8783-49C654E9AA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57E35F-058D-4A5A-BB82-F0A0A442D7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62325-216F-4F03-8D3A-A2C488B55C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F45AB-74A7-4D06-AE8B-B7BA4E02EA33}" type="datetimeFigureOut">
              <a:rPr lang="en-US" smtClean="0"/>
              <a:t>3/12/2021</a:t>
            </a:fld>
            <a:endParaRPr lang="en-US"/>
          </a:p>
        </p:txBody>
      </p:sp>
      <p:sp>
        <p:nvSpPr>
          <p:cNvPr id="5" name="Footer Placeholder 4">
            <a:extLst>
              <a:ext uri="{FF2B5EF4-FFF2-40B4-BE49-F238E27FC236}">
                <a16:creationId xmlns:a16="http://schemas.microsoft.com/office/drawing/2014/main" id="{800F484B-9A03-4663-9B23-807CA0F9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42CDB8-7783-4F0A-83C0-5297BC618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74D5-3D20-4A27-82F1-50B1B829EEAB}" type="slidenum">
              <a:rPr lang="en-US" smtClean="0"/>
              <a:t>‹#›</a:t>
            </a:fld>
            <a:endParaRPr lang="en-US"/>
          </a:p>
        </p:txBody>
      </p:sp>
    </p:spTree>
    <p:extLst>
      <p:ext uri="{BB962C8B-B14F-4D97-AF65-F5344CB8AC3E}">
        <p14:creationId xmlns:p14="http://schemas.microsoft.com/office/powerpoint/2010/main" val="43604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45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F45AB-74A7-4D06-AE8B-B7BA4E02EA33}" type="datetimeFigureOut">
              <a:rPr lang="en-US" smtClean="0">
                <a:solidFill>
                  <a:prstClr val="black">
                    <a:tint val="75000"/>
                  </a:prstClr>
                </a:solidFill>
              </a:rPr>
              <a:pPr/>
              <a:t>3/12/2021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74D5-3D20-4A27-82F1-50B1B829EE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260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8C888-6266-49D9-8E8B-ACCCBC7D59B7}" type="datetimeFigureOut">
              <a:rPr lang="en-US" smtClean="0"/>
              <a:t>3/12/2021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14BDE-9278-4BAB-9967-323FD071442B}" type="slidenum">
              <a:rPr lang="en-US" smtClean="0"/>
              <a:t>‹#›</a:t>
            </a:fld>
            <a:endParaRPr lang="en-US"/>
          </a:p>
        </p:txBody>
      </p:sp>
    </p:spTree>
    <p:extLst>
      <p:ext uri="{BB962C8B-B14F-4D97-AF65-F5344CB8AC3E}">
        <p14:creationId xmlns:p14="http://schemas.microsoft.com/office/powerpoint/2010/main" val="378150621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pletion.global/"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CB9646-80DC-4821-9314-600A92060237}"/>
              </a:ext>
            </a:extLst>
          </p:cNvPr>
          <p:cNvSpPr txBox="1"/>
          <p:nvPr/>
        </p:nvSpPr>
        <p:spPr>
          <a:xfrm>
            <a:off x="3400326" y="619866"/>
            <a:ext cx="5391348" cy="969496"/>
          </a:xfrm>
          <a:prstGeom prst="rect">
            <a:avLst/>
          </a:prstGeom>
          <a:noFill/>
        </p:spPr>
        <p:txBody>
          <a:bodyPr wrap="none" rtlCol="0">
            <a:spAutoFit/>
          </a:bodyPr>
          <a:lstStyle/>
          <a:p>
            <a:pPr algn="ctr" defTabSz="514350"/>
            <a:r>
              <a:rPr lang="en-US" sz="3000" dirty="0">
                <a:solidFill>
                  <a:prstClr val="white"/>
                </a:solidFill>
                <a:latin typeface="Palatino Linotype" panose="02040502050505030304" pitchFamily="18" charset="0"/>
              </a:rPr>
              <a:t>Completion Global</a:t>
            </a:r>
            <a:endParaRPr lang="en-US" sz="3000" i="1" dirty="0">
              <a:solidFill>
                <a:prstClr val="white"/>
              </a:solidFill>
              <a:latin typeface="Palatino Linotype" panose="02040502050505030304" pitchFamily="18" charset="0"/>
            </a:endParaRPr>
          </a:p>
          <a:p>
            <a:pPr algn="ctr" defTabSz="514350"/>
            <a:r>
              <a:rPr lang="en-US" sz="2700" i="1" dirty="0">
                <a:solidFill>
                  <a:prstClr val="white"/>
                </a:solidFill>
                <a:latin typeface="Palatino Linotype" panose="02040502050505030304" pitchFamily="18" charset="0"/>
              </a:rPr>
              <a:t>Innovation for the Great Commission</a:t>
            </a:r>
          </a:p>
        </p:txBody>
      </p:sp>
      <p:pic>
        <p:nvPicPr>
          <p:cNvPr id="4" name="Picture 3">
            <a:extLst>
              <a:ext uri="{FF2B5EF4-FFF2-40B4-BE49-F238E27FC236}">
                <a16:creationId xmlns:a16="http://schemas.microsoft.com/office/drawing/2014/main" id="{0C87F720-26F0-4A29-B518-8FF94D71E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717" y="1782579"/>
            <a:ext cx="3207695" cy="2402559"/>
          </a:xfrm>
          <a:prstGeom prst="rect">
            <a:avLst/>
          </a:prstGeom>
        </p:spPr>
      </p:pic>
      <p:sp>
        <p:nvSpPr>
          <p:cNvPr id="5" name="TextBox 4">
            <a:extLst>
              <a:ext uri="{FF2B5EF4-FFF2-40B4-BE49-F238E27FC236}">
                <a16:creationId xmlns:a16="http://schemas.microsoft.com/office/drawing/2014/main" id="{8A5D5A54-68A2-4B9F-A7DD-C974370FEF8D}"/>
              </a:ext>
            </a:extLst>
          </p:cNvPr>
          <p:cNvSpPr txBox="1"/>
          <p:nvPr/>
        </p:nvSpPr>
        <p:spPr>
          <a:xfrm>
            <a:off x="2690355" y="4324457"/>
            <a:ext cx="6811288" cy="1569660"/>
          </a:xfrm>
          <a:prstGeom prst="rect">
            <a:avLst/>
          </a:prstGeom>
          <a:noFill/>
        </p:spPr>
        <p:txBody>
          <a:bodyPr wrap="none" rtlCol="0">
            <a:spAutoFit/>
          </a:bodyPr>
          <a:lstStyle/>
          <a:p>
            <a:pPr algn="ctr" defTabSz="514350"/>
            <a:r>
              <a:rPr lang="en-US" sz="2400" dirty="0">
                <a:solidFill>
                  <a:prstClr val="white"/>
                </a:solidFill>
                <a:latin typeface="Palatino Linotype" panose="02040502050505030304" pitchFamily="18" charset="0"/>
              </a:rPr>
              <a:t>Don Allsman, CEO</a:t>
            </a:r>
          </a:p>
          <a:p>
            <a:pPr algn="ctr" defTabSz="514350"/>
            <a:r>
              <a:rPr lang="en-US" sz="2400" dirty="0">
                <a:solidFill>
                  <a:prstClr val="white"/>
                </a:solidFill>
                <a:latin typeface="Palatino Linotype" panose="02040502050505030304" pitchFamily="18" charset="0"/>
              </a:rPr>
              <a:t>Cathy Allsman, VP Prison Ministry Mobilization</a:t>
            </a:r>
          </a:p>
          <a:p>
            <a:pPr algn="ctr" defTabSz="514350"/>
            <a:r>
              <a:rPr lang="en-US" sz="2400" dirty="0">
                <a:solidFill>
                  <a:prstClr val="white"/>
                </a:solidFill>
                <a:latin typeface="Palatino Linotype" panose="02040502050505030304" pitchFamily="18" charset="0"/>
                <a:hlinkClick r:id="rId3"/>
              </a:rPr>
              <a:t>www.completion.global</a:t>
            </a:r>
            <a:endParaRPr lang="en-US" sz="2400" dirty="0">
              <a:solidFill>
                <a:prstClr val="white"/>
              </a:solidFill>
              <a:latin typeface="Palatino Linotype" panose="02040502050505030304" pitchFamily="18" charset="0"/>
            </a:endParaRPr>
          </a:p>
          <a:p>
            <a:pPr algn="ctr" defTabSz="514350"/>
            <a:r>
              <a:rPr lang="en-US" sz="2400" dirty="0" err="1">
                <a:solidFill>
                  <a:prstClr val="white"/>
                </a:solidFill>
                <a:latin typeface="Palatino Linotype" panose="02040502050505030304" pitchFamily="18" charset="0"/>
              </a:rPr>
              <a:t>info@completion.global</a:t>
            </a:r>
            <a:endParaRPr lang="en-US" sz="2400" dirty="0">
              <a:solidFill>
                <a:prstClr val="white"/>
              </a:solidFill>
              <a:latin typeface="Palatino Linotype" panose="02040502050505030304" pitchFamily="18" charset="0"/>
            </a:endParaRPr>
          </a:p>
        </p:txBody>
      </p:sp>
    </p:spTree>
    <p:extLst>
      <p:ext uri="{BB962C8B-B14F-4D97-AF65-F5344CB8AC3E}">
        <p14:creationId xmlns:p14="http://schemas.microsoft.com/office/powerpoint/2010/main" val="4168305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026254" y="614020"/>
            <a:ext cx="4094390"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Six Biblical Principles</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2554545"/>
          </a:xfrm>
          <a:prstGeom prst="rect">
            <a:avLst/>
          </a:prstGeom>
          <a:noFill/>
        </p:spPr>
        <p:txBody>
          <a:bodyPr wrap="square" rtlCol="0">
            <a:spAutoFit/>
          </a:bodyPr>
          <a:lstStyle/>
          <a:p>
            <a:pPr marL="514350" indent="-514350" algn="ctr">
              <a:buFont typeface="+mj-lt"/>
              <a:buAutoNum type="arabicPeriod" startAt="2"/>
            </a:pPr>
            <a:r>
              <a:rPr lang="en-US" sz="3200" dirty="0">
                <a:solidFill>
                  <a:srgbClr val="FFFF00"/>
                </a:solidFill>
                <a:latin typeface="Palatino Linotype" panose="02040502050505030304" pitchFamily="18" charset="0"/>
              </a:rPr>
              <a:t>We retain our diversity (ta ethne) right into heaven.</a:t>
            </a:r>
          </a:p>
          <a:p>
            <a:pPr algn="ctr"/>
            <a:r>
              <a:rPr lang="en-US" sz="3200" i="1" dirty="0">
                <a:solidFill>
                  <a:schemeClr val="bg1"/>
                </a:solidFill>
                <a:latin typeface="Palatino Linotype" panose="02040502050505030304" pitchFamily="18" charset="0"/>
              </a:rPr>
              <a:t>Worthy are you to take the scroll and to open its seals, for you were slain, and by your blood you ransomed people for God from every tribe and language and people and nation…</a:t>
            </a:r>
          </a:p>
          <a:p>
            <a:pPr algn="ctr"/>
            <a:r>
              <a:rPr lang="en-US" sz="3200" i="1" dirty="0">
                <a:solidFill>
                  <a:schemeClr val="bg1"/>
                </a:solidFill>
                <a:latin typeface="Palatino Linotype" panose="02040502050505030304" pitchFamily="18" charset="0"/>
              </a:rPr>
              <a:t>- Rev. 5:9</a:t>
            </a:r>
          </a:p>
        </p:txBody>
      </p:sp>
    </p:spTree>
    <p:extLst>
      <p:ext uri="{BB962C8B-B14F-4D97-AF65-F5344CB8AC3E}">
        <p14:creationId xmlns:p14="http://schemas.microsoft.com/office/powerpoint/2010/main" val="163141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026254" y="614020"/>
            <a:ext cx="4094390"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Six Biblical Principles</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5016758"/>
          </a:xfrm>
          <a:prstGeom prst="rect">
            <a:avLst/>
          </a:prstGeom>
          <a:noFill/>
        </p:spPr>
        <p:txBody>
          <a:bodyPr wrap="square" rtlCol="0">
            <a:spAutoFit/>
          </a:bodyPr>
          <a:lstStyle/>
          <a:p>
            <a:pPr marL="514350" indent="-514350" algn="ctr">
              <a:buFont typeface="+mj-lt"/>
              <a:buAutoNum type="arabicPeriod" startAt="3"/>
            </a:pPr>
            <a:r>
              <a:rPr lang="en-US" sz="3200" dirty="0">
                <a:solidFill>
                  <a:srgbClr val="FFFF00"/>
                </a:solidFill>
                <a:latin typeface="Palatino Linotype" panose="02040502050505030304" pitchFamily="18" charset="0"/>
              </a:rPr>
              <a:t>Jews and Gentiles were hostile to each other but were brought together in Christ.</a:t>
            </a:r>
          </a:p>
          <a:p>
            <a:pPr algn="ctr"/>
            <a:r>
              <a:rPr lang="en-US" sz="3200" i="1" dirty="0">
                <a:solidFill>
                  <a:schemeClr val="bg1"/>
                </a:solidFill>
                <a:latin typeface="Palatino Linotype" panose="02040502050505030304" pitchFamily="18" charset="0"/>
              </a:rPr>
              <a:t>Remember that you were at that time separated from Christ, alienated from the commonwealth of Israel and strangers to the covenants of promise, having no hope and without God in the world. But now in Christ Jesus you who once were far off have been brought near by the blood of Christ. For he himself is our peace, who has made us both one and has broken down in his flesh the dividing wall of hostility.</a:t>
            </a:r>
          </a:p>
          <a:p>
            <a:pPr algn="ctr"/>
            <a:r>
              <a:rPr lang="en-US" sz="3200" i="1" dirty="0">
                <a:solidFill>
                  <a:schemeClr val="bg1"/>
                </a:solidFill>
                <a:latin typeface="Palatino Linotype" panose="02040502050505030304" pitchFamily="18" charset="0"/>
              </a:rPr>
              <a:t>-Eph. 2:12-14</a:t>
            </a:r>
          </a:p>
        </p:txBody>
      </p:sp>
    </p:spTree>
    <p:extLst>
      <p:ext uri="{BB962C8B-B14F-4D97-AF65-F5344CB8AC3E}">
        <p14:creationId xmlns:p14="http://schemas.microsoft.com/office/powerpoint/2010/main" val="42783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026254" y="614020"/>
            <a:ext cx="4094390"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Six Biblical Principles</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2062103"/>
          </a:xfrm>
          <a:prstGeom prst="rect">
            <a:avLst/>
          </a:prstGeom>
          <a:noFill/>
        </p:spPr>
        <p:txBody>
          <a:bodyPr wrap="square" rtlCol="0">
            <a:spAutoFit/>
          </a:bodyPr>
          <a:lstStyle/>
          <a:p>
            <a:pPr marL="514350" indent="-514350" algn="ctr">
              <a:buFont typeface="+mj-lt"/>
              <a:buAutoNum type="arabicPeriod" startAt="4"/>
            </a:pPr>
            <a:r>
              <a:rPr lang="en-US" sz="3200" dirty="0">
                <a:solidFill>
                  <a:srgbClr val="FFFF00"/>
                </a:solidFill>
                <a:latin typeface="Palatino Linotype" panose="02040502050505030304" pitchFamily="18" charset="0"/>
              </a:rPr>
              <a:t>When other members of the Body suffer, so do we.</a:t>
            </a:r>
            <a:r>
              <a:rPr lang="en-US" sz="3200" dirty="0">
                <a:solidFill>
                  <a:schemeClr val="bg1"/>
                </a:solidFill>
                <a:latin typeface="Palatino Linotype" panose="02040502050505030304" pitchFamily="18" charset="0"/>
              </a:rPr>
              <a:t> </a:t>
            </a:r>
            <a:r>
              <a:rPr lang="en-US" sz="3200" i="1" dirty="0">
                <a:solidFill>
                  <a:schemeClr val="bg1"/>
                </a:solidFill>
                <a:latin typeface="Palatino Linotype" panose="02040502050505030304" pitchFamily="18" charset="0"/>
              </a:rPr>
              <a:t>Rejoice with those who rejoice, weep with those who weep.</a:t>
            </a:r>
          </a:p>
          <a:p>
            <a:pPr algn="ctr"/>
            <a:r>
              <a:rPr lang="en-US" sz="3200" i="1" dirty="0">
                <a:solidFill>
                  <a:schemeClr val="bg1"/>
                </a:solidFill>
                <a:latin typeface="Palatino Linotype" panose="02040502050505030304" pitchFamily="18" charset="0"/>
              </a:rPr>
              <a:t>- Rom. 12: 15</a:t>
            </a:r>
          </a:p>
          <a:p>
            <a:pPr algn="ctr"/>
            <a:endParaRPr lang="en-US" sz="32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359736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026254" y="614020"/>
            <a:ext cx="4094390"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Six Biblical Principles</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2062103"/>
          </a:xfrm>
          <a:prstGeom prst="rect">
            <a:avLst/>
          </a:prstGeom>
          <a:noFill/>
        </p:spPr>
        <p:txBody>
          <a:bodyPr wrap="square" rtlCol="0">
            <a:spAutoFit/>
          </a:bodyPr>
          <a:lstStyle/>
          <a:p>
            <a:pPr marL="514350" indent="-514350" algn="ctr">
              <a:buFont typeface="+mj-lt"/>
              <a:buAutoNum type="arabicPeriod" startAt="5"/>
            </a:pPr>
            <a:r>
              <a:rPr lang="en-US" sz="3200" dirty="0">
                <a:solidFill>
                  <a:srgbClr val="FFFF00"/>
                </a:solidFill>
                <a:latin typeface="Palatino Linotype" panose="02040502050505030304" pitchFamily="18" charset="0"/>
              </a:rPr>
              <a:t>We should respond in love, not fear.</a:t>
            </a:r>
          </a:p>
          <a:p>
            <a:pPr algn="ctr"/>
            <a:r>
              <a:rPr lang="en-US" sz="3200" i="1" dirty="0">
                <a:solidFill>
                  <a:schemeClr val="bg1"/>
                </a:solidFill>
                <a:latin typeface="Palatino Linotype" panose="02040502050505030304" pitchFamily="18" charset="0"/>
              </a:rPr>
              <a:t>Above all, keep loving one another earnestly, since love covers a multitude of sins. </a:t>
            </a:r>
          </a:p>
          <a:p>
            <a:pPr algn="ctr"/>
            <a:r>
              <a:rPr lang="en-US" sz="3200" i="1" dirty="0">
                <a:solidFill>
                  <a:schemeClr val="bg1"/>
                </a:solidFill>
                <a:latin typeface="Palatino Linotype" panose="02040502050505030304" pitchFamily="18" charset="0"/>
              </a:rPr>
              <a:t> 1 Pe. 4:8</a:t>
            </a:r>
            <a:endParaRPr lang="en-US" sz="32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6281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026254" y="614020"/>
            <a:ext cx="4094390"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Six Biblical Principles</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2062103"/>
          </a:xfrm>
          <a:prstGeom prst="rect">
            <a:avLst/>
          </a:prstGeom>
          <a:noFill/>
        </p:spPr>
        <p:txBody>
          <a:bodyPr wrap="square" rtlCol="0">
            <a:spAutoFit/>
          </a:bodyPr>
          <a:lstStyle/>
          <a:p>
            <a:pPr marL="514350" indent="-514350" algn="ctr">
              <a:buFont typeface="+mj-lt"/>
              <a:buAutoNum type="arabicPeriod" startAt="6"/>
            </a:pPr>
            <a:r>
              <a:rPr lang="en-US" sz="3200" dirty="0">
                <a:solidFill>
                  <a:srgbClr val="FFFF00"/>
                </a:solidFill>
                <a:latin typeface="Palatino Linotype" panose="02040502050505030304" pitchFamily="18" charset="0"/>
              </a:rPr>
              <a:t>We can love more than one group at a time. </a:t>
            </a:r>
          </a:p>
          <a:p>
            <a:pPr algn="ctr"/>
            <a:r>
              <a:rPr lang="en-US" sz="3200" i="1" dirty="0">
                <a:solidFill>
                  <a:schemeClr val="bg1"/>
                </a:solidFill>
                <a:latin typeface="Palatino Linotype" panose="02040502050505030304" pitchFamily="18" charset="0"/>
              </a:rPr>
              <a:t>Honor everyone. Love the brotherhood. Fear God. Honor the emperor. </a:t>
            </a:r>
          </a:p>
          <a:p>
            <a:pPr algn="ctr"/>
            <a:r>
              <a:rPr lang="en-US" sz="3200" i="1" dirty="0">
                <a:solidFill>
                  <a:schemeClr val="bg1"/>
                </a:solidFill>
                <a:latin typeface="Palatino Linotype" panose="02040502050505030304" pitchFamily="18" charset="0"/>
              </a:rPr>
              <a:t>-1 Pe. 2:17</a:t>
            </a:r>
            <a:endParaRPr lang="en-US" sz="32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213497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2592374" y="614020"/>
            <a:ext cx="6962162"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Situation: Sort Through Complexities</a:t>
            </a:r>
          </a:p>
        </p:txBody>
      </p:sp>
    </p:spTree>
    <p:extLst>
      <p:ext uri="{BB962C8B-B14F-4D97-AF65-F5344CB8AC3E}">
        <p14:creationId xmlns:p14="http://schemas.microsoft.com/office/powerpoint/2010/main" val="55897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572596" y="614020"/>
            <a:ext cx="5001689"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Eight Common Questions </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2554545"/>
          </a:xfrm>
          <a:prstGeom prst="rect">
            <a:avLst/>
          </a:prstGeom>
          <a:noFill/>
        </p:spPr>
        <p:txBody>
          <a:bodyPr wrap="square" rtlCol="0">
            <a:spAutoFit/>
          </a:bodyPr>
          <a:lstStyle/>
          <a:p>
            <a:pPr marL="514350" indent="-514350">
              <a:buFont typeface="+mj-lt"/>
              <a:buAutoNum type="arabicPeriod"/>
            </a:pPr>
            <a:r>
              <a:rPr lang="en-US" sz="3200" dirty="0">
                <a:solidFill>
                  <a:schemeClr val="bg1"/>
                </a:solidFill>
                <a:latin typeface="Palatino Linotype" panose="02040502050505030304" pitchFamily="18" charset="0"/>
              </a:rPr>
              <a:t>Why the anger and self-destructive looting?</a:t>
            </a:r>
          </a:p>
          <a:p>
            <a:pPr marL="514350" indent="-514350">
              <a:buFont typeface="+mj-lt"/>
              <a:buAutoNum type="arabicPeriod"/>
            </a:pPr>
            <a:r>
              <a:rPr lang="en-US" sz="3200" dirty="0">
                <a:solidFill>
                  <a:schemeClr val="bg1"/>
                </a:solidFill>
                <a:latin typeface="Palatino Linotype" panose="02040502050505030304" pitchFamily="18" charset="0"/>
              </a:rPr>
              <a:t>What is systemic or institutional racism?</a:t>
            </a:r>
          </a:p>
          <a:p>
            <a:pPr marL="514350" indent="-514350">
              <a:buFont typeface="+mj-lt"/>
              <a:buAutoNum type="arabicPeriod"/>
            </a:pPr>
            <a:r>
              <a:rPr lang="en-US" sz="3200" dirty="0">
                <a:solidFill>
                  <a:schemeClr val="bg1"/>
                </a:solidFill>
                <a:latin typeface="Palatino Linotype" panose="02040502050505030304" pitchFamily="18" charset="0"/>
              </a:rPr>
              <a:t>What is White privilege?</a:t>
            </a:r>
          </a:p>
          <a:p>
            <a:pPr marL="514350" indent="-514350">
              <a:buFont typeface="+mj-lt"/>
              <a:buAutoNum type="arabicPeriod"/>
            </a:pPr>
            <a:r>
              <a:rPr lang="en-US" sz="3200" dirty="0">
                <a:solidFill>
                  <a:schemeClr val="bg1"/>
                </a:solidFill>
                <a:latin typeface="Palatino Linotype" panose="02040502050505030304" pitchFamily="18" charset="0"/>
              </a:rPr>
              <a:t>Immigrants came with nothing, so why the complaining?</a:t>
            </a:r>
          </a:p>
        </p:txBody>
      </p:sp>
    </p:spTree>
    <p:extLst>
      <p:ext uri="{BB962C8B-B14F-4D97-AF65-F5344CB8AC3E}">
        <p14:creationId xmlns:p14="http://schemas.microsoft.com/office/powerpoint/2010/main" val="314846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572596" y="614020"/>
            <a:ext cx="5001689"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Eight Common Questions </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3046988"/>
          </a:xfrm>
          <a:prstGeom prst="rect">
            <a:avLst/>
          </a:prstGeom>
          <a:noFill/>
        </p:spPr>
        <p:txBody>
          <a:bodyPr wrap="square" rtlCol="0">
            <a:spAutoFit/>
          </a:bodyPr>
          <a:lstStyle/>
          <a:p>
            <a:pPr marL="514350" indent="-514350">
              <a:buFont typeface="+mj-lt"/>
              <a:buAutoNum type="arabicPeriod" startAt="5"/>
            </a:pPr>
            <a:r>
              <a:rPr lang="en-US" sz="3200" dirty="0">
                <a:solidFill>
                  <a:schemeClr val="bg1"/>
                </a:solidFill>
                <a:latin typeface="Palatino Linotype" panose="02040502050505030304" pitchFamily="18" charset="0"/>
              </a:rPr>
              <a:t>What is the difference between race, culture, class, and ethnicity?</a:t>
            </a:r>
          </a:p>
          <a:p>
            <a:pPr marL="514350" indent="-514350">
              <a:buFont typeface="+mj-lt"/>
              <a:buAutoNum type="arabicPeriod" startAt="5"/>
            </a:pPr>
            <a:r>
              <a:rPr lang="en-US" sz="3200" dirty="0">
                <a:solidFill>
                  <a:schemeClr val="bg1"/>
                </a:solidFill>
                <a:latin typeface="Palatino Linotype" panose="02040502050505030304" pitchFamily="18" charset="0"/>
              </a:rPr>
              <a:t>How do my political convictions play into this?</a:t>
            </a:r>
          </a:p>
          <a:p>
            <a:pPr marL="514350" indent="-514350">
              <a:buFont typeface="+mj-lt"/>
              <a:buAutoNum type="arabicPeriod" startAt="5"/>
            </a:pPr>
            <a:r>
              <a:rPr lang="en-US" sz="3200" dirty="0">
                <a:solidFill>
                  <a:schemeClr val="bg1"/>
                </a:solidFill>
                <a:latin typeface="Palatino Linotype" panose="02040502050505030304" pitchFamily="18" charset="0"/>
              </a:rPr>
              <a:t>What about “Black Lives Matter” and “Critical Race Theory?”</a:t>
            </a:r>
          </a:p>
          <a:p>
            <a:pPr marL="514350" indent="-514350">
              <a:buFont typeface="+mj-lt"/>
              <a:buAutoNum type="arabicPeriod" startAt="5"/>
            </a:pPr>
            <a:r>
              <a:rPr lang="en-US" sz="3200" dirty="0">
                <a:solidFill>
                  <a:schemeClr val="bg1"/>
                </a:solidFill>
                <a:latin typeface="Palatino Linotype" panose="02040502050505030304" pitchFamily="18" charset="0"/>
              </a:rPr>
              <a:t>What do we do to make matters worse?</a:t>
            </a:r>
          </a:p>
        </p:txBody>
      </p:sp>
    </p:spTree>
    <p:extLst>
      <p:ext uri="{BB962C8B-B14F-4D97-AF65-F5344CB8AC3E}">
        <p14:creationId xmlns:p14="http://schemas.microsoft.com/office/powerpoint/2010/main" val="429146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1769623" y="697148"/>
            <a:ext cx="8133380" cy="107721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chemeClr val="bg1"/>
                </a:solidFill>
                <a:effectLst/>
                <a:uLnTx/>
                <a:uFillTx/>
                <a:latin typeface="Palatino Linotype" panose="02040502050505030304" pitchFamily="18" charset="0"/>
                <a:ea typeface="+mn-ea"/>
                <a:cs typeface="+mn-cs"/>
              </a:rPr>
              <a:t>Why the anger and self-destructive looting?</a:t>
            </a:r>
          </a:p>
          <a:p>
            <a:pPr marR="0" lvl="0" algn="ctr" defTabSz="914400" rtl="0" eaLnBrk="1" fontAlgn="auto" latinLnBrk="0" hangingPunct="1">
              <a:lnSpc>
                <a:spcPct val="100000"/>
              </a:lnSpc>
              <a:spcBef>
                <a:spcPts val="0"/>
              </a:spcBef>
              <a:spcAft>
                <a:spcPts val="0"/>
              </a:spcAft>
              <a:buClrTx/>
              <a:buSzTx/>
              <a:tabLst/>
              <a:defRPr/>
            </a:pPr>
            <a:r>
              <a:rPr kumimoji="0" lang="en-US" sz="3200" b="0" i="1"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1. We process </a:t>
            </a:r>
            <a:r>
              <a:rPr lang="en-US" sz="3200" i="1" dirty="0">
                <a:solidFill>
                  <a:srgbClr val="FFFF00"/>
                </a:solidFill>
                <a:latin typeface="Palatino Linotype" panose="02040502050505030304" pitchFamily="18" charset="0"/>
              </a:rPr>
              <a:t>the same information differently</a:t>
            </a:r>
            <a:endParaRPr kumimoji="0" lang="en-US" sz="3200" b="0" i="1"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endParaRPr>
          </a:p>
        </p:txBody>
      </p:sp>
      <p:sp>
        <p:nvSpPr>
          <p:cNvPr id="6" name="TextBox 5">
            <a:extLst>
              <a:ext uri="{FF2B5EF4-FFF2-40B4-BE49-F238E27FC236}">
                <a16:creationId xmlns:a16="http://schemas.microsoft.com/office/drawing/2014/main" id="{9D052B2D-B18E-4F88-B4D4-0A6701BB0BC3}"/>
              </a:ext>
            </a:extLst>
          </p:cNvPr>
          <p:cNvSpPr txBox="1"/>
          <p:nvPr/>
        </p:nvSpPr>
        <p:spPr>
          <a:xfrm>
            <a:off x="517455" y="1887563"/>
            <a:ext cx="521942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African Americans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Historically and collectively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68207540-1EA9-4759-9DDA-37813FEE1B4C}"/>
              </a:ext>
            </a:extLst>
          </p:cNvPr>
          <p:cNvSpPr txBox="1"/>
          <p:nvPr/>
        </p:nvSpPr>
        <p:spPr>
          <a:xfrm>
            <a:off x="6073456" y="1887563"/>
            <a:ext cx="551592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Anglos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Situationally and individually</a:t>
            </a:r>
          </a:p>
        </p:txBody>
      </p:sp>
    </p:spTree>
    <p:extLst>
      <p:ext uri="{BB962C8B-B14F-4D97-AF65-F5344CB8AC3E}">
        <p14:creationId xmlns:p14="http://schemas.microsoft.com/office/powerpoint/2010/main" val="34994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2484974" y="614020"/>
            <a:ext cx="717696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Anglos: Situationally and Individually</a:t>
            </a:r>
          </a:p>
        </p:txBody>
      </p:sp>
      <p:pic>
        <p:nvPicPr>
          <p:cNvPr id="10" name="Picture 9" descr="A picture containing drawing, clock&#10;&#10;Description automatically generated">
            <a:extLst>
              <a:ext uri="{FF2B5EF4-FFF2-40B4-BE49-F238E27FC236}">
                <a16:creationId xmlns:a16="http://schemas.microsoft.com/office/drawing/2014/main" id="{15FBE28C-6D79-4995-8ACE-180149099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795" y="1861634"/>
            <a:ext cx="4979196" cy="4054489"/>
          </a:xfrm>
          <a:prstGeom prst="rect">
            <a:avLst/>
          </a:prstGeom>
        </p:spPr>
      </p:pic>
      <p:sp>
        <p:nvSpPr>
          <p:cNvPr id="6" name="TextBox 5">
            <a:extLst>
              <a:ext uri="{FF2B5EF4-FFF2-40B4-BE49-F238E27FC236}">
                <a16:creationId xmlns:a16="http://schemas.microsoft.com/office/drawing/2014/main" id="{9D052B2D-B18E-4F88-B4D4-0A6701BB0BC3}"/>
              </a:ext>
            </a:extLst>
          </p:cNvPr>
          <p:cNvSpPr txBox="1"/>
          <p:nvPr/>
        </p:nvSpPr>
        <p:spPr>
          <a:xfrm>
            <a:off x="525407" y="1626720"/>
            <a:ext cx="5408303"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Analyze each event independently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happened in today’s context (the past is gone)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Find ways to dismiss or disqualify person or circumstances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Deni</a:t>
            </a:r>
            <a:r>
              <a:rPr lang="en-US" sz="3200" dirty="0">
                <a:solidFill>
                  <a:prstClr val="white"/>
                </a:solidFill>
                <a:latin typeface="Palatino Linotype" panose="02040502050505030304" pitchFamily="18" charset="0"/>
              </a:rPr>
              <a:t>al of a pervasive problem</a:t>
            </a: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28313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0833BC-4B89-4439-B692-6E57F2AA379B}"/>
              </a:ext>
            </a:extLst>
          </p:cNvPr>
          <p:cNvSpPr txBox="1"/>
          <p:nvPr/>
        </p:nvSpPr>
        <p:spPr>
          <a:xfrm>
            <a:off x="2054430" y="2476306"/>
            <a:ext cx="9868395"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Approach</a:t>
            </a:r>
          </a:p>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Ten Assumptions</a:t>
            </a:r>
          </a:p>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Six Biblical Principles</a:t>
            </a:r>
          </a:p>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Eight Common Questions (and Discussion)</a:t>
            </a:r>
          </a:p>
          <a:p>
            <a:pPr marL="457200" indent="-457200">
              <a:buFont typeface="Arial" panose="020B0604020202020204" pitchFamily="34" charset="0"/>
              <a:buChar char="•"/>
            </a:pPr>
            <a:r>
              <a:rPr lang="en-US" sz="3200" dirty="0">
                <a:solidFill>
                  <a:schemeClr val="bg1"/>
                </a:solidFill>
                <a:latin typeface="Palatino Linotype" panose="02040502050505030304" pitchFamily="18" charset="0"/>
              </a:rPr>
              <a:t>What do we do? (last 10 minutes)</a:t>
            </a:r>
          </a:p>
        </p:txBody>
      </p:sp>
      <p:sp>
        <p:nvSpPr>
          <p:cNvPr id="5" name="TextBox 4">
            <a:extLst>
              <a:ext uri="{FF2B5EF4-FFF2-40B4-BE49-F238E27FC236}">
                <a16:creationId xmlns:a16="http://schemas.microsoft.com/office/drawing/2014/main" id="{FAC57F40-30FB-47A1-9865-E901A125A48A}"/>
              </a:ext>
            </a:extLst>
          </p:cNvPr>
          <p:cNvSpPr txBox="1"/>
          <p:nvPr/>
        </p:nvSpPr>
        <p:spPr>
          <a:xfrm>
            <a:off x="1562725" y="614020"/>
            <a:ext cx="9021445" cy="1569660"/>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A Kingdom Response to Our Ethnic Division</a:t>
            </a:r>
          </a:p>
          <a:p>
            <a:pPr algn="ctr"/>
            <a:endParaRPr lang="en-US" sz="3200" dirty="0">
              <a:solidFill>
                <a:schemeClr val="bg1"/>
              </a:solidFill>
              <a:latin typeface="Palatino Linotype" panose="02040502050505030304" pitchFamily="18" charset="0"/>
            </a:endParaRPr>
          </a:p>
          <a:p>
            <a:pPr algn="ctr"/>
            <a:r>
              <a:rPr lang="en-US" sz="3200" dirty="0">
                <a:solidFill>
                  <a:srgbClr val="FFFF00"/>
                </a:solidFill>
                <a:latin typeface="Palatino Linotype" panose="02040502050505030304" pitchFamily="18" charset="0"/>
              </a:rPr>
              <a:t>Skim many slides quickly to get to your interests</a:t>
            </a:r>
          </a:p>
        </p:txBody>
      </p:sp>
    </p:spTree>
    <p:extLst>
      <p:ext uri="{BB962C8B-B14F-4D97-AF65-F5344CB8AC3E}">
        <p14:creationId xmlns:p14="http://schemas.microsoft.com/office/powerpoint/2010/main" val="427653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115519" y="614020"/>
            <a:ext cx="391588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Historical/Collective</a:t>
            </a:r>
          </a:p>
        </p:txBody>
      </p:sp>
      <p:pic>
        <p:nvPicPr>
          <p:cNvPr id="4" name="Picture 3" descr="A picture containing drawing&#10;&#10;Description automatically generated">
            <a:extLst>
              <a:ext uri="{FF2B5EF4-FFF2-40B4-BE49-F238E27FC236}">
                <a16:creationId xmlns:a16="http://schemas.microsoft.com/office/drawing/2014/main" id="{196BE720-E869-4588-8F60-CE875D869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86" y="1659285"/>
            <a:ext cx="5408303" cy="2795431"/>
          </a:xfrm>
          <a:prstGeom prst="rect">
            <a:avLst/>
          </a:prstGeom>
        </p:spPr>
      </p:pic>
      <p:sp>
        <p:nvSpPr>
          <p:cNvPr id="6" name="TextBox 5">
            <a:extLst>
              <a:ext uri="{FF2B5EF4-FFF2-40B4-BE49-F238E27FC236}">
                <a16:creationId xmlns:a16="http://schemas.microsoft.com/office/drawing/2014/main" id="{AD1CCBBB-86F9-474E-885B-D83EDC9F2D2F}"/>
              </a:ext>
            </a:extLst>
          </p:cNvPr>
          <p:cNvSpPr txBox="1"/>
          <p:nvPr/>
        </p:nvSpPr>
        <p:spPr>
          <a:xfrm>
            <a:off x="6501518" y="1659285"/>
            <a:ext cx="5408303" cy="353943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Each event part of historic experience over 400 yrs.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Each link in continuous, daily chain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happens to him happens to me (us)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George Floyd ID</a:t>
            </a:r>
          </a:p>
        </p:txBody>
      </p:sp>
    </p:spTree>
    <p:extLst>
      <p:ext uri="{BB962C8B-B14F-4D97-AF65-F5344CB8AC3E}">
        <p14:creationId xmlns:p14="http://schemas.microsoft.com/office/powerpoint/2010/main" val="2433555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2432884" y="614020"/>
            <a:ext cx="728116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Field Dependent vs. Field Independent</a:t>
            </a:r>
          </a:p>
        </p:txBody>
      </p:sp>
      <p:pic>
        <p:nvPicPr>
          <p:cNvPr id="4" name="Picture 3" descr="A picture containing drawing&#10;&#10;Description automatically generated">
            <a:extLst>
              <a:ext uri="{FF2B5EF4-FFF2-40B4-BE49-F238E27FC236}">
                <a16:creationId xmlns:a16="http://schemas.microsoft.com/office/drawing/2014/main" id="{196BE720-E869-4588-8F60-CE875D869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41" y="1810437"/>
            <a:ext cx="5408303" cy="2795431"/>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15FBE28C-6D79-4995-8ACE-180149099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299" y="1810437"/>
            <a:ext cx="3432984" cy="2795430"/>
          </a:xfrm>
          <a:prstGeom prst="rect">
            <a:avLst/>
          </a:prstGeom>
        </p:spPr>
      </p:pic>
      <p:sp>
        <p:nvSpPr>
          <p:cNvPr id="7" name="TextBox 6">
            <a:extLst>
              <a:ext uri="{FF2B5EF4-FFF2-40B4-BE49-F238E27FC236}">
                <a16:creationId xmlns:a16="http://schemas.microsoft.com/office/drawing/2014/main" id="{065ECDED-822F-4FAB-BB51-36E65595306F}"/>
              </a:ext>
            </a:extLst>
          </p:cNvPr>
          <p:cNvSpPr txBox="1"/>
          <p:nvPr/>
        </p:nvSpPr>
        <p:spPr>
          <a:xfrm>
            <a:off x="1672973" y="4925122"/>
            <a:ext cx="41841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Blacks and Hispanics</a:t>
            </a:r>
          </a:p>
        </p:txBody>
      </p:sp>
      <p:sp>
        <p:nvSpPr>
          <p:cNvPr id="8" name="TextBox 7">
            <a:extLst>
              <a:ext uri="{FF2B5EF4-FFF2-40B4-BE49-F238E27FC236}">
                <a16:creationId xmlns:a16="http://schemas.microsoft.com/office/drawing/2014/main" id="{EA48E676-FD0F-4B16-A290-57E9FE490F48}"/>
              </a:ext>
            </a:extLst>
          </p:cNvPr>
          <p:cNvSpPr txBox="1"/>
          <p:nvPr/>
        </p:nvSpPr>
        <p:spPr>
          <a:xfrm>
            <a:off x="7374299" y="4921984"/>
            <a:ext cx="360669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Palatino Linotype" panose="02040502050505030304" pitchFamily="18" charset="0"/>
              </a:rPr>
              <a:t>Anglos and Asians</a:t>
            </a: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85830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127169" y="614020"/>
            <a:ext cx="589257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We Interpret Events Differently</a:t>
            </a:r>
          </a:p>
        </p:txBody>
      </p:sp>
      <p:sp>
        <p:nvSpPr>
          <p:cNvPr id="6" name="TextBox 5">
            <a:extLst>
              <a:ext uri="{FF2B5EF4-FFF2-40B4-BE49-F238E27FC236}">
                <a16:creationId xmlns:a16="http://schemas.microsoft.com/office/drawing/2014/main" id="{9D052B2D-B18E-4F88-B4D4-0A6701BB0BC3}"/>
              </a:ext>
            </a:extLst>
          </p:cNvPr>
          <p:cNvSpPr txBox="1"/>
          <p:nvPr/>
        </p:nvSpPr>
        <p:spPr>
          <a:xfrm>
            <a:off x="517455" y="1887563"/>
            <a:ext cx="5219427" cy="38472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African Americans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Historically and collectively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Identification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Persistent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Palatino Linotype" panose="02040502050505030304" pitchFamily="18" charset="0"/>
                <a:ea typeface="+mn-ea"/>
                <a:cs typeface="+mn-cs"/>
              </a:rPr>
              <a:t>Desire for understanding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Want Anglos to acknowledge the situation first, then work together to fix 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400 years in the making, so won’t go away quickly</a:t>
            </a:r>
          </a:p>
        </p:txBody>
      </p:sp>
      <p:sp>
        <p:nvSpPr>
          <p:cNvPr id="7" name="TextBox 6">
            <a:extLst>
              <a:ext uri="{FF2B5EF4-FFF2-40B4-BE49-F238E27FC236}">
                <a16:creationId xmlns:a16="http://schemas.microsoft.com/office/drawing/2014/main" id="{68207540-1EA9-4759-9DDA-37813FEE1B4C}"/>
              </a:ext>
            </a:extLst>
          </p:cNvPr>
          <p:cNvSpPr txBox="1"/>
          <p:nvPr/>
        </p:nvSpPr>
        <p:spPr>
          <a:xfrm>
            <a:off x="6073456" y="1887563"/>
            <a:ext cx="5515927" cy="4278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Anglos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Situationally and individually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Observation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Occasional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Palatino Linotype" panose="02040502050505030304" pitchFamily="18" charset="0"/>
                <a:ea typeface="+mn-ea"/>
                <a:cs typeface="+mn-cs"/>
              </a:rPr>
              <a:t>Desire to debate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Want to tell Blacks how to fix the problem with simplistic platitudes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Feel helpless to deal with the sins of the past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Desire a quick solution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21877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196BE720-E869-4588-8F60-CE875D869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40" y="1304706"/>
            <a:ext cx="10508710" cy="5431717"/>
          </a:xfrm>
          <a:prstGeom prst="rect">
            <a:avLst/>
          </a:prstGeom>
        </p:spPr>
      </p:pic>
      <p:sp>
        <p:nvSpPr>
          <p:cNvPr id="2" name="TextBox 1">
            <a:extLst>
              <a:ext uri="{FF2B5EF4-FFF2-40B4-BE49-F238E27FC236}">
                <a16:creationId xmlns:a16="http://schemas.microsoft.com/office/drawing/2014/main" id="{57FE09E1-652D-416A-A0C1-3A4476B268ED}"/>
              </a:ext>
            </a:extLst>
          </p:cNvPr>
          <p:cNvSpPr txBox="1"/>
          <p:nvPr/>
        </p:nvSpPr>
        <p:spPr>
          <a:xfrm>
            <a:off x="7695205" y="2653787"/>
            <a:ext cx="29807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Inferred: may be unintentional but hurts the same</a:t>
            </a:r>
          </a:p>
        </p:txBody>
      </p:sp>
      <p:sp>
        <p:nvSpPr>
          <p:cNvPr id="8" name="TextBox 7">
            <a:extLst>
              <a:ext uri="{FF2B5EF4-FFF2-40B4-BE49-F238E27FC236}">
                <a16:creationId xmlns:a16="http://schemas.microsoft.com/office/drawing/2014/main" id="{9219672A-7A72-43A3-9D9D-4093462D4086}"/>
              </a:ext>
            </a:extLst>
          </p:cNvPr>
          <p:cNvSpPr txBox="1"/>
          <p:nvPr/>
        </p:nvSpPr>
        <p:spPr>
          <a:xfrm>
            <a:off x="6920080" y="5095940"/>
            <a:ext cx="357770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Personal: overt expression by person or group</a:t>
            </a:r>
          </a:p>
        </p:txBody>
      </p:sp>
      <p:sp>
        <p:nvSpPr>
          <p:cNvPr id="9" name="TextBox 8">
            <a:extLst>
              <a:ext uri="{FF2B5EF4-FFF2-40B4-BE49-F238E27FC236}">
                <a16:creationId xmlns:a16="http://schemas.microsoft.com/office/drawing/2014/main" id="{460194FD-69C8-40BC-8F2F-DC2D80839B08}"/>
              </a:ext>
            </a:extLst>
          </p:cNvPr>
          <p:cNvSpPr txBox="1"/>
          <p:nvPr/>
        </p:nvSpPr>
        <p:spPr>
          <a:xfrm>
            <a:off x="4348219" y="5557605"/>
            <a:ext cx="20169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Legal: rule/policy</a:t>
            </a:r>
          </a:p>
        </p:txBody>
      </p:sp>
      <p:sp>
        <p:nvSpPr>
          <p:cNvPr id="12" name="TextBox 11">
            <a:extLst>
              <a:ext uri="{FF2B5EF4-FFF2-40B4-BE49-F238E27FC236}">
                <a16:creationId xmlns:a16="http://schemas.microsoft.com/office/drawing/2014/main" id="{B5193555-EAC8-4525-9315-4369403251ED}"/>
              </a:ext>
            </a:extLst>
          </p:cNvPr>
          <p:cNvSpPr txBox="1"/>
          <p:nvPr/>
        </p:nvSpPr>
        <p:spPr>
          <a:xfrm>
            <a:off x="876790" y="1577706"/>
            <a:ext cx="298071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Humiliation/danger: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Inferior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Invisible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Frightening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Anglos</a:t>
            </a:r>
          </a:p>
        </p:txBody>
      </p:sp>
      <p:sp>
        <p:nvSpPr>
          <p:cNvPr id="10" name="TextBox 9">
            <a:extLst>
              <a:ext uri="{FF2B5EF4-FFF2-40B4-BE49-F238E27FC236}">
                <a16:creationId xmlns:a16="http://schemas.microsoft.com/office/drawing/2014/main" id="{9D317A71-4C28-4DBD-8A01-1F0A8306F77A}"/>
              </a:ext>
            </a:extLst>
          </p:cNvPr>
          <p:cNvSpPr txBox="1"/>
          <p:nvPr/>
        </p:nvSpPr>
        <p:spPr>
          <a:xfrm>
            <a:off x="1745805" y="214412"/>
            <a:ext cx="8133380" cy="107721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chemeClr val="bg1"/>
                </a:solidFill>
                <a:effectLst/>
                <a:uLnTx/>
                <a:uFillTx/>
                <a:latin typeface="Palatino Linotype" panose="02040502050505030304" pitchFamily="18" charset="0"/>
                <a:ea typeface="+mn-ea"/>
                <a:cs typeface="+mn-cs"/>
              </a:rPr>
              <a:t>Why the anger and self-destructive looting?</a:t>
            </a:r>
          </a:p>
          <a:p>
            <a:pPr marR="0" lvl="0" algn="ctr" defTabSz="914400" rtl="0" eaLnBrk="1" fontAlgn="auto" latinLnBrk="0" hangingPunct="1">
              <a:lnSpc>
                <a:spcPct val="100000"/>
              </a:lnSpc>
              <a:spcBef>
                <a:spcPts val="0"/>
              </a:spcBef>
              <a:spcAft>
                <a:spcPts val="0"/>
              </a:spcAft>
              <a:buClrTx/>
              <a:buSzTx/>
              <a:tabLst/>
              <a:defRPr/>
            </a:pPr>
            <a:r>
              <a:rPr kumimoji="0" lang="en-US" sz="3200" b="0" i="1"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2. Persistent Humiliation/Danger</a:t>
            </a:r>
          </a:p>
        </p:txBody>
      </p:sp>
    </p:spTree>
    <p:extLst>
      <p:ext uri="{BB962C8B-B14F-4D97-AF65-F5344CB8AC3E}">
        <p14:creationId xmlns:p14="http://schemas.microsoft.com/office/powerpoint/2010/main" val="125988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196BE720-E869-4588-8F60-CE875D869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41" y="1810437"/>
            <a:ext cx="5408303" cy="2795431"/>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15FBE28C-6D79-4995-8ACE-180149099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299" y="1810437"/>
            <a:ext cx="3432984" cy="2795430"/>
          </a:xfrm>
          <a:prstGeom prst="rect">
            <a:avLst/>
          </a:prstGeom>
        </p:spPr>
      </p:pic>
      <p:sp>
        <p:nvSpPr>
          <p:cNvPr id="9" name="TextBox 8">
            <a:extLst>
              <a:ext uri="{FF2B5EF4-FFF2-40B4-BE49-F238E27FC236}">
                <a16:creationId xmlns:a16="http://schemas.microsoft.com/office/drawing/2014/main" id="{06C7C659-8C15-4B52-B5D0-8984A3B5B0A0}"/>
              </a:ext>
            </a:extLst>
          </p:cNvPr>
          <p:cNvSpPr txBox="1"/>
          <p:nvPr/>
        </p:nvSpPr>
        <p:spPr>
          <a:xfrm>
            <a:off x="534391" y="4925121"/>
            <a:ext cx="613954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Humiliation and danger = </a:t>
            </a:r>
            <a:r>
              <a:rPr kumimoji="0" lang="en-US" sz="28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“we” feel</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(legal, personal, inferred)</a:t>
            </a:r>
          </a:p>
        </p:txBody>
      </p:sp>
      <p:sp>
        <p:nvSpPr>
          <p:cNvPr id="11" name="TextBox 10">
            <a:extLst>
              <a:ext uri="{FF2B5EF4-FFF2-40B4-BE49-F238E27FC236}">
                <a16:creationId xmlns:a16="http://schemas.microsoft.com/office/drawing/2014/main" id="{999D6819-D727-406B-8162-425C449E6B8D}"/>
              </a:ext>
            </a:extLst>
          </p:cNvPr>
          <p:cNvSpPr txBox="1"/>
          <p:nvPr/>
        </p:nvSpPr>
        <p:spPr>
          <a:xfrm>
            <a:off x="7042068" y="4908128"/>
            <a:ext cx="391885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“Racism”: only if </a:t>
            </a:r>
            <a:r>
              <a:rPr kumimoji="0" lang="en-US" sz="28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“I” intended</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it</a:t>
            </a:r>
          </a:p>
        </p:txBody>
      </p:sp>
      <p:sp>
        <p:nvSpPr>
          <p:cNvPr id="7" name="TextBox 6">
            <a:extLst>
              <a:ext uri="{FF2B5EF4-FFF2-40B4-BE49-F238E27FC236}">
                <a16:creationId xmlns:a16="http://schemas.microsoft.com/office/drawing/2014/main" id="{173B0AE4-CCF6-4320-A73F-70A8394EB433}"/>
              </a:ext>
            </a:extLst>
          </p:cNvPr>
          <p:cNvSpPr txBox="1"/>
          <p:nvPr/>
        </p:nvSpPr>
        <p:spPr>
          <a:xfrm>
            <a:off x="1805181" y="307751"/>
            <a:ext cx="8373574" cy="107721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chemeClr val="bg1"/>
                </a:solidFill>
                <a:effectLst/>
                <a:uLnTx/>
                <a:uFillTx/>
                <a:latin typeface="Palatino Linotype" panose="02040502050505030304" pitchFamily="18" charset="0"/>
                <a:ea typeface="+mn-ea"/>
                <a:cs typeface="+mn-cs"/>
              </a:rPr>
              <a:t>Why the anger and self-destructive looting?</a:t>
            </a:r>
          </a:p>
          <a:p>
            <a:pPr marR="0" lvl="0" algn="ctr" defTabSz="914400" rtl="0" eaLnBrk="1" fontAlgn="auto" latinLnBrk="0" hangingPunct="1">
              <a:lnSpc>
                <a:spcPct val="100000"/>
              </a:lnSpc>
              <a:spcBef>
                <a:spcPts val="0"/>
              </a:spcBef>
              <a:spcAft>
                <a:spcPts val="0"/>
              </a:spcAft>
              <a:buClrTx/>
              <a:buSzTx/>
              <a:tabLst/>
              <a:defRPr/>
            </a:pPr>
            <a:r>
              <a:rPr kumimoji="0" lang="en-US" sz="3200" b="0" i="1"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3. Humiliation erased by good intentions</a:t>
            </a:r>
          </a:p>
        </p:txBody>
      </p:sp>
    </p:spTree>
    <p:extLst>
      <p:ext uri="{BB962C8B-B14F-4D97-AF65-F5344CB8AC3E}">
        <p14:creationId xmlns:p14="http://schemas.microsoft.com/office/powerpoint/2010/main" val="729717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1787347" y="614020"/>
            <a:ext cx="81333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Why the anger and self-destructive looting?</a:t>
            </a:r>
          </a:p>
        </p:txBody>
      </p:sp>
      <p:pic>
        <p:nvPicPr>
          <p:cNvPr id="3" name="Picture 2">
            <a:extLst>
              <a:ext uri="{FF2B5EF4-FFF2-40B4-BE49-F238E27FC236}">
                <a16:creationId xmlns:a16="http://schemas.microsoft.com/office/drawing/2014/main" id="{F2AB43C6-E268-4DCB-B349-6D7ED1D0FF76}"/>
              </a:ext>
            </a:extLst>
          </p:cNvPr>
          <p:cNvPicPr>
            <a:picLocks noChangeAspect="1"/>
          </p:cNvPicPr>
          <p:nvPr/>
        </p:nvPicPr>
        <p:blipFill>
          <a:blip r:embed="rId2"/>
          <a:stretch>
            <a:fillRect/>
          </a:stretch>
        </p:blipFill>
        <p:spPr>
          <a:xfrm>
            <a:off x="3706444" y="1198795"/>
            <a:ext cx="4458481" cy="4661850"/>
          </a:xfrm>
          <a:prstGeom prst="rect">
            <a:avLst/>
          </a:prstGeom>
        </p:spPr>
      </p:pic>
      <p:sp>
        <p:nvSpPr>
          <p:cNvPr id="7" name="TextBox 6">
            <a:extLst>
              <a:ext uri="{FF2B5EF4-FFF2-40B4-BE49-F238E27FC236}">
                <a16:creationId xmlns:a16="http://schemas.microsoft.com/office/drawing/2014/main" id="{1C9E7FC0-833B-4069-9350-912C42218775}"/>
              </a:ext>
            </a:extLst>
          </p:cNvPr>
          <p:cNvSpPr txBox="1"/>
          <p:nvPr/>
        </p:nvSpPr>
        <p:spPr>
          <a:xfrm>
            <a:off x="8019650" y="1424381"/>
            <a:ext cx="355414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400 yrs. of daily humiliation by white people</a:t>
            </a:r>
          </a:p>
        </p:txBody>
      </p:sp>
      <p:sp>
        <p:nvSpPr>
          <p:cNvPr id="9" name="TextBox 8">
            <a:extLst>
              <a:ext uri="{FF2B5EF4-FFF2-40B4-BE49-F238E27FC236}">
                <a16:creationId xmlns:a16="http://schemas.microsoft.com/office/drawing/2014/main" id="{54CB7ADE-E9AB-4864-8C9C-613557AC1552}"/>
              </a:ext>
            </a:extLst>
          </p:cNvPr>
          <p:cNvSpPr txBox="1"/>
          <p:nvPr/>
        </p:nvSpPr>
        <p:spPr>
          <a:xfrm>
            <a:off x="7161103" y="5433619"/>
            <a:ext cx="35541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Maybe this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they’ll get it</a:t>
            </a:r>
          </a:p>
        </p:txBody>
      </p:sp>
      <p:pic>
        <p:nvPicPr>
          <p:cNvPr id="4" name="Picture 3">
            <a:extLst>
              <a:ext uri="{FF2B5EF4-FFF2-40B4-BE49-F238E27FC236}">
                <a16:creationId xmlns:a16="http://schemas.microsoft.com/office/drawing/2014/main" id="{7B010ED6-34BD-4D56-9523-7FF238041BD7}"/>
              </a:ext>
            </a:extLst>
          </p:cNvPr>
          <p:cNvPicPr>
            <a:picLocks noChangeAspect="1"/>
          </p:cNvPicPr>
          <p:nvPr/>
        </p:nvPicPr>
        <p:blipFill>
          <a:blip r:embed="rId3"/>
          <a:stretch>
            <a:fillRect/>
          </a:stretch>
        </p:blipFill>
        <p:spPr>
          <a:xfrm>
            <a:off x="4737821" y="2919182"/>
            <a:ext cx="2395726" cy="1237792"/>
          </a:xfrm>
          <a:prstGeom prst="rect">
            <a:avLst/>
          </a:prstGeom>
        </p:spPr>
      </p:pic>
      <p:sp>
        <p:nvSpPr>
          <p:cNvPr id="10" name="TextBox 9">
            <a:extLst>
              <a:ext uri="{FF2B5EF4-FFF2-40B4-BE49-F238E27FC236}">
                <a16:creationId xmlns:a16="http://schemas.microsoft.com/office/drawing/2014/main" id="{A40211B1-5C87-413F-B5EC-5071C1A6163A}"/>
              </a:ext>
            </a:extLst>
          </p:cNvPr>
          <p:cNvSpPr txBox="1"/>
          <p:nvPr/>
        </p:nvSpPr>
        <p:spPr>
          <a:xfrm>
            <a:off x="309122" y="1351777"/>
            <a:ext cx="3702617"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Denial of humiliation by white people (or silence or excuses)</a:t>
            </a:r>
          </a:p>
        </p:txBody>
      </p:sp>
    </p:spTree>
    <p:extLst>
      <p:ext uri="{BB962C8B-B14F-4D97-AF65-F5344CB8AC3E}">
        <p14:creationId xmlns:p14="http://schemas.microsoft.com/office/powerpoint/2010/main" val="2950453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AB43C6-E268-4DCB-B349-6D7ED1D0FF76}"/>
              </a:ext>
            </a:extLst>
          </p:cNvPr>
          <p:cNvPicPr>
            <a:picLocks noChangeAspect="1"/>
          </p:cNvPicPr>
          <p:nvPr/>
        </p:nvPicPr>
        <p:blipFill>
          <a:blip r:embed="rId2"/>
          <a:stretch>
            <a:fillRect/>
          </a:stretch>
        </p:blipFill>
        <p:spPr>
          <a:xfrm>
            <a:off x="3706444" y="1198795"/>
            <a:ext cx="4458481" cy="4661850"/>
          </a:xfrm>
          <a:prstGeom prst="rect">
            <a:avLst/>
          </a:prstGeom>
        </p:spPr>
      </p:pic>
      <p:sp>
        <p:nvSpPr>
          <p:cNvPr id="7" name="TextBox 6">
            <a:extLst>
              <a:ext uri="{FF2B5EF4-FFF2-40B4-BE49-F238E27FC236}">
                <a16:creationId xmlns:a16="http://schemas.microsoft.com/office/drawing/2014/main" id="{1C9E7FC0-833B-4069-9350-912C42218775}"/>
              </a:ext>
            </a:extLst>
          </p:cNvPr>
          <p:cNvSpPr txBox="1"/>
          <p:nvPr/>
        </p:nvSpPr>
        <p:spPr>
          <a:xfrm>
            <a:off x="7846918" y="1706576"/>
            <a:ext cx="35541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Daily humiliation by white people</a:t>
            </a:r>
          </a:p>
        </p:txBody>
      </p:sp>
      <p:sp>
        <p:nvSpPr>
          <p:cNvPr id="9" name="TextBox 8">
            <a:extLst>
              <a:ext uri="{FF2B5EF4-FFF2-40B4-BE49-F238E27FC236}">
                <a16:creationId xmlns:a16="http://schemas.microsoft.com/office/drawing/2014/main" id="{54CB7ADE-E9AB-4864-8C9C-613557AC1552}"/>
              </a:ext>
            </a:extLst>
          </p:cNvPr>
          <p:cNvSpPr txBox="1"/>
          <p:nvPr/>
        </p:nvSpPr>
        <p:spPr>
          <a:xfrm>
            <a:off x="7466882" y="5120596"/>
            <a:ext cx="35541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Maybe this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they’ll get it</a:t>
            </a:r>
          </a:p>
        </p:txBody>
      </p:sp>
      <p:sp>
        <p:nvSpPr>
          <p:cNvPr id="10" name="TextBox 9">
            <a:extLst>
              <a:ext uri="{FF2B5EF4-FFF2-40B4-BE49-F238E27FC236}">
                <a16:creationId xmlns:a16="http://schemas.microsoft.com/office/drawing/2014/main" id="{E7070EB2-DC29-493C-B132-C3A26773F096}"/>
              </a:ext>
            </a:extLst>
          </p:cNvPr>
          <p:cNvSpPr txBox="1"/>
          <p:nvPr/>
        </p:nvSpPr>
        <p:spPr>
          <a:xfrm>
            <a:off x="4172923" y="614020"/>
            <a:ext cx="380104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Cycle of Frustration</a:t>
            </a:r>
          </a:p>
        </p:txBody>
      </p:sp>
      <p:sp>
        <p:nvSpPr>
          <p:cNvPr id="11" name="TextBox 10">
            <a:extLst>
              <a:ext uri="{FF2B5EF4-FFF2-40B4-BE49-F238E27FC236}">
                <a16:creationId xmlns:a16="http://schemas.microsoft.com/office/drawing/2014/main" id="{809CE38F-4FE0-4F3A-9A67-7896A42FE700}"/>
              </a:ext>
            </a:extLst>
          </p:cNvPr>
          <p:cNvSpPr txBox="1"/>
          <p:nvPr/>
        </p:nvSpPr>
        <p:spPr>
          <a:xfrm>
            <a:off x="4682174" y="3030107"/>
            <a:ext cx="257841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Public display of injustice</a:t>
            </a:r>
          </a:p>
        </p:txBody>
      </p:sp>
      <p:sp>
        <p:nvSpPr>
          <p:cNvPr id="12" name="TextBox 11">
            <a:extLst>
              <a:ext uri="{FF2B5EF4-FFF2-40B4-BE49-F238E27FC236}">
                <a16:creationId xmlns:a16="http://schemas.microsoft.com/office/drawing/2014/main" id="{F928C2B6-6A50-4344-9193-57FE29C7947B}"/>
              </a:ext>
            </a:extLst>
          </p:cNvPr>
          <p:cNvSpPr txBox="1"/>
          <p:nvPr/>
        </p:nvSpPr>
        <p:spPr>
          <a:xfrm>
            <a:off x="373661" y="1460355"/>
            <a:ext cx="3702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Denial by white people (or silence or excuses)</a:t>
            </a:r>
          </a:p>
        </p:txBody>
      </p:sp>
    </p:spTree>
    <p:extLst>
      <p:ext uri="{BB962C8B-B14F-4D97-AF65-F5344CB8AC3E}">
        <p14:creationId xmlns:p14="http://schemas.microsoft.com/office/powerpoint/2010/main" val="2904163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172923" y="614020"/>
            <a:ext cx="380104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Cycle of Frustration</a:t>
            </a:r>
          </a:p>
        </p:txBody>
      </p:sp>
      <p:pic>
        <p:nvPicPr>
          <p:cNvPr id="3" name="Picture 2">
            <a:extLst>
              <a:ext uri="{FF2B5EF4-FFF2-40B4-BE49-F238E27FC236}">
                <a16:creationId xmlns:a16="http://schemas.microsoft.com/office/drawing/2014/main" id="{F2AB43C6-E268-4DCB-B349-6D7ED1D0FF76}"/>
              </a:ext>
            </a:extLst>
          </p:cNvPr>
          <p:cNvPicPr>
            <a:picLocks noChangeAspect="1"/>
          </p:cNvPicPr>
          <p:nvPr/>
        </p:nvPicPr>
        <p:blipFill>
          <a:blip r:embed="rId2"/>
          <a:stretch>
            <a:fillRect/>
          </a:stretch>
        </p:blipFill>
        <p:spPr>
          <a:xfrm>
            <a:off x="3706444" y="1198795"/>
            <a:ext cx="4458481" cy="4661850"/>
          </a:xfrm>
          <a:prstGeom prst="rect">
            <a:avLst/>
          </a:prstGeom>
        </p:spPr>
      </p:pic>
      <p:sp>
        <p:nvSpPr>
          <p:cNvPr id="7" name="TextBox 6">
            <a:extLst>
              <a:ext uri="{FF2B5EF4-FFF2-40B4-BE49-F238E27FC236}">
                <a16:creationId xmlns:a16="http://schemas.microsoft.com/office/drawing/2014/main" id="{1C9E7FC0-833B-4069-9350-912C42218775}"/>
              </a:ext>
            </a:extLst>
          </p:cNvPr>
          <p:cNvSpPr txBox="1"/>
          <p:nvPr/>
        </p:nvSpPr>
        <p:spPr>
          <a:xfrm>
            <a:off x="7846918" y="1706576"/>
            <a:ext cx="35541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Daily humiliation by white people</a:t>
            </a:r>
          </a:p>
        </p:txBody>
      </p:sp>
      <p:sp>
        <p:nvSpPr>
          <p:cNvPr id="8" name="TextBox 7">
            <a:extLst>
              <a:ext uri="{FF2B5EF4-FFF2-40B4-BE49-F238E27FC236}">
                <a16:creationId xmlns:a16="http://schemas.microsoft.com/office/drawing/2014/main" id="{2FF3A1DC-ED00-4080-B60F-CB1E278AACCC}"/>
              </a:ext>
            </a:extLst>
          </p:cNvPr>
          <p:cNvSpPr txBox="1"/>
          <p:nvPr/>
        </p:nvSpPr>
        <p:spPr>
          <a:xfrm>
            <a:off x="373661" y="1460355"/>
            <a:ext cx="3702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Denial by white people (or silence or excuses)</a:t>
            </a:r>
          </a:p>
        </p:txBody>
      </p:sp>
      <p:sp>
        <p:nvSpPr>
          <p:cNvPr id="9" name="TextBox 8">
            <a:extLst>
              <a:ext uri="{FF2B5EF4-FFF2-40B4-BE49-F238E27FC236}">
                <a16:creationId xmlns:a16="http://schemas.microsoft.com/office/drawing/2014/main" id="{54CB7ADE-E9AB-4864-8C9C-613557AC1552}"/>
              </a:ext>
            </a:extLst>
          </p:cNvPr>
          <p:cNvSpPr txBox="1"/>
          <p:nvPr/>
        </p:nvSpPr>
        <p:spPr>
          <a:xfrm>
            <a:off x="7466882" y="5120596"/>
            <a:ext cx="35541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Maybe this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they’ll get it</a:t>
            </a:r>
          </a:p>
        </p:txBody>
      </p:sp>
      <p:pic>
        <p:nvPicPr>
          <p:cNvPr id="2" name="Picture 1">
            <a:extLst>
              <a:ext uri="{FF2B5EF4-FFF2-40B4-BE49-F238E27FC236}">
                <a16:creationId xmlns:a16="http://schemas.microsoft.com/office/drawing/2014/main" id="{82A870DD-B919-4BBA-AAED-511F802582FB}"/>
              </a:ext>
            </a:extLst>
          </p:cNvPr>
          <p:cNvPicPr>
            <a:picLocks noChangeAspect="1"/>
          </p:cNvPicPr>
          <p:nvPr/>
        </p:nvPicPr>
        <p:blipFill>
          <a:blip r:embed="rId3"/>
          <a:stretch>
            <a:fillRect/>
          </a:stretch>
        </p:blipFill>
        <p:spPr>
          <a:xfrm>
            <a:off x="4446113" y="1833627"/>
            <a:ext cx="2903812" cy="3534809"/>
          </a:xfrm>
          <a:prstGeom prst="rect">
            <a:avLst/>
          </a:prstGeom>
        </p:spPr>
      </p:pic>
    </p:spTree>
    <p:extLst>
      <p:ext uri="{BB962C8B-B14F-4D97-AF65-F5344CB8AC3E}">
        <p14:creationId xmlns:p14="http://schemas.microsoft.com/office/powerpoint/2010/main" val="287070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21411D-7FE1-45EE-8B00-115136EC0874}"/>
              </a:ext>
            </a:extLst>
          </p:cNvPr>
          <p:cNvSpPr txBox="1"/>
          <p:nvPr/>
        </p:nvSpPr>
        <p:spPr>
          <a:xfrm>
            <a:off x="930233" y="3893171"/>
            <a:ext cx="1033153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“We’ve tried to be nice. We’ve tried to forgive. We’ve tried to be patient. But if this is what it takes to get their attention, let it burn.” – </a:t>
            </a:r>
            <a:r>
              <a:rPr lang="en-US" sz="3200" dirty="0">
                <a:solidFill>
                  <a:prstClr val="white"/>
                </a:solidFill>
                <a:latin typeface="Palatino Linotype" panose="02040502050505030304" pitchFamily="18" charset="0"/>
              </a:rPr>
              <a:t>Killing of George Floyd, </a:t>
            </a: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2020</a:t>
            </a:r>
          </a:p>
        </p:txBody>
      </p:sp>
      <p:pic>
        <p:nvPicPr>
          <p:cNvPr id="2" name="Picture 1">
            <a:extLst>
              <a:ext uri="{FF2B5EF4-FFF2-40B4-BE49-F238E27FC236}">
                <a16:creationId xmlns:a16="http://schemas.microsoft.com/office/drawing/2014/main" id="{6C895FC5-B0F7-45F6-A211-E9A90D0CF40D}"/>
              </a:ext>
            </a:extLst>
          </p:cNvPr>
          <p:cNvPicPr>
            <a:picLocks noChangeAspect="1"/>
          </p:cNvPicPr>
          <p:nvPr/>
        </p:nvPicPr>
        <p:blipFill>
          <a:blip r:embed="rId2"/>
          <a:stretch>
            <a:fillRect/>
          </a:stretch>
        </p:blipFill>
        <p:spPr>
          <a:xfrm>
            <a:off x="2952734" y="207636"/>
            <a:ext cx="6096528" cy="3429297"/>
          </a:xfrm>
          <a:prstGeom prst="rect">
            <a:avLst/>
          </a:prstGeom>
        </p:spPr>
      </p:pic>
    </p:spTree>
    <p:extLst>
      <p:ext uri="{BB962C8B-B14F-4D97-AF65-F5344CB8AC3E}">
        <p14:creationId xmlns:p14="http://schemas.microsoft.com/office/powerpoint/2010/main" val="3347892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90B542-A80E-465A-90C8-96B498996D80}"/>
              </a:ext>
            </a:extLst>
          </p:cNvPr>
          <p:cNvSpPr txBox="1"/>
          <p:nvPr/>
        </p:nvSpPr>
        <p:spPr>
          <a:xfrm>
            <a:off x="769917" y="4096026"/>
            <a:ext cx="10652166" cy="1569660"/>
          </a:xfrm>
          <a:prstGeom prst="rect">
            <a:avLst/>
          </a:prstGeom>
          <a:noFill/>
        </p:spPr>
        <p:txBody>
          <a:bodyPr wrap="square" rtlCol="0">
            <a:spAutoFit/>
          </a:bodyPr>
          <a:lstStyle/>
          <a:p>
            <a:pPr algn="ctr">
              <a:defRPr/>
            </a:pPr>
            <a:r>
              <a:rPr lang="en-US" sz="3200" i="1" dirty="0">
                <a:solidFill>
                  <a:srgbClr val="FFFF00"/>
                </a:solidFill>
                <a:latin typeface="Palatino Linotype" panose="02040502050505030304" pitchFamily="18" charset="0"/>
              </a:rPr>
              <a:t>Until White people break cycle of denial:</a:t>
            </a:r>
          </a:p>
          <a:p>
            <a:pPr marL="514350" indent="-514350" algn="ctr">
              <a:buAutoNum type="arabicParenR"/>
              <a:defRPr/>
            </a:pPr>
            <a:r>
              <a:rPr lang="en-US" sz="3200" i="1" dirty="0">
                <a:solidFill>
                  <a:srgbClr val="FFFF00"/>
                </a:solidFill>
                <a:latin typeface="Palatino Linotype" panose="02040502050505030304" pitchFamily="18" charset="0"/>
              </a:rPr>
              <a:t>Cycle of frustration will continue OR</a:t>
            </a:r>
          </a:p>
          <a:p>
            <a:pPr marL="514350" indent="-514350" algn="ctr">
              <a:buAutoNum type="arabicParenR"/>
              <a:defRPr/>
            </a:pPr>
            <a:r>
              <a:rPr lang="en-US" sz="3200" i="1" dirty="0">
                <a:solidFill>
                  <a:srgbClr val="FFFF00"/>
                </a:solidFill>
                <a:latin typeface="Palatino Linotype" panose="02040502050505030304" pitchFamily="18" charset="0"/>
              </a:rPr>
              <a:t>Black people will learn to accept inferiority; give up hope</a:t>
            </a:r>
          </a:p>
        </p:txBody>
      </p:sp>
      <p:pic>
        <p:nvPicPr>
          <p:cNvPr id="2" name="Picture 1">
            <a:extLst>
              <a:ext uri="{FF2B5EF4-FFF2-40B4-BE49-F238E27FC236}">
                <a16:creationId xmlns:a16="http://schemas.microsoft.com/office/drawing/2014/main" id="{AFE276F6-FD52-460C-BDB2-B0F3C4FE9C3F}"/>
              </a:ext>
            </a:extLst>
          </p:cNvPr>
          <p:cNvPicPr>
            <a:picLocks noChangeAspect="1"/>
          </p:cNvPicPr>
          <p:nvPr/>
        </p:nvPicPr>
        <p:blipFill>
          <a:blip r:embed="rId2"/>
          <a:stretch>
            <a:fillRect/>
          </a:stretch>
        </p:blipFill>
        <p:spPr>
          <a:xfrm>
            <a:off x="2928983" y="382307"/>
            <a:ext cx="6096528" cy="3429297"/>
          </a:xfrm>
          <a:prstGeom prst="rect">
            <a:avLst/>
          </a:prstGeom>
        </p:spPr>
      </p:pic>
    </p:spTree>
    <p:extLst>
      <p:ext uri="{BB962C8B-B14F-4D97-AF65-F5344CB8AC3E}">
        <p14:creationId xmlns:p14="http://schemas.microsoft.com/office/powerpoint/2010/main" val="235748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100981" y="614020"/>
            <a:ext cx="3944927"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Exegetical Approach</a:t>
            </a:r>
          </a:p>
        </p:txBody>
      </p:sp>
      <p:sp>
        <p:nvSpPr>
          <p:cNvPr id="6" name="TextBox 5">
            <a:extLst>
              <a:ext uri="{FF2B5EF4-FFF2-40B4-BE49-F238E27FC236}">
                <a16:creationId xmlns:a16="http://schemas.microsoft.com/office/drawing/2014/main" id="{5BE92790-BEC0-4FE0-92E0-7C4D18179A60}"/>
              </a:ext>
            </a:extLst>
          </p:cNvPr>
          <p:cNvSpPr txBox="1"/>
          <p:nvPr/>
        </p:nvSpPr>
        <p:spPr>
          <a:xfrm>
            <a:off x="653143" y="2206589"/>
            <a:ext cx="10603029" cy="1569660"/>
          </a:xfrm>
          <a:prstGeom prst="rect">
            <a:avLst/>
          </a:prstGeom>
          <a:noFill/>
        </p:spPr>
        <p:txBody>
          <a:bodyPr wrap="square" rtlCol="0">
            <a:spAutoFit/>
          </a:bodyPr>
          <a:lstStyle/>
          <a:p>
            <a:pPr marL="914400" marR="0" lvl="1" indent="-457200">
              <a:spcBef>
                <a:spcPts val="0"/>
              </a:spcBef>
              <a:spcAft>
                <a:spcPts val="0"/>
              </a:spcAft>
              <a:buFont typeface="Arial" panose="020B0604020202020204" pitchFamily="34" charset="0"/>
              <a:buChar char="•"/>
            </a:pPr>
            <a:r>
              <a:rPr lang="en-US"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Observation: What are the Biblical non-negotiables?</a:t>
            </a:r>
          </a:p>
          <a:p>
            <a:pPr marL="914400" marR="0" lvl="1" indent="-457200">
              <a:spcBef>
                <a:spcPts val="0"/>
              </a:spcBef>
              <a:spcAft>
                <a:spcPts val="0"/>
              </a:spcAft>
              <a:buFont typeface="Arial" panose="020B0604020202020204" pitchFamily="34" charset="0"/>
              <a:buChar char="•"/>
            </a:pPr>
            <a:r>
              <a:rPr lang="en-US"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Situation: How do we sort through the complexities?</a:t>
            </a:r>
          </a:p>
          <a:p>
            <a:pPr marL="914400" marR="0" lvl="1" indent="-457200">
              <a:spcBef>
                <a:spcPts val="0"/>
              </a:spcBef>
              <a:spcAft>
                <a:spcPts val="0"/>
              </a:spcAft>
              <a:buFont typeface="Arial" panose="020B0604020202020204" pitchFamily="34" charset="0"/>
              <a:buChar char="•"/>
            </a:pPr>
            <a:r>
              <a:rPr lang="en-US"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Application: What do we do as the people of God</a:t>
            </a:r>
            <a:r>
              <a:rPr lang="en-US" sz="3200" dirty="0">
                <a:effectLst/>
                <a:latin typeface="Palatino Linotype" panose="0204050205050503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80171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785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2475352" y="614020"/>
            <a:ext cx="719620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is Systemic Racism?: 2 Meanings</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Rule/policy: Blacks inferior, invisible, safe to White people</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Slavery in the Constitution 1619-1865</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Jim Crow laws 1865-1965</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Baseball color barrier 1947</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Missions organizations 1920</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Separate but equal education 1954</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Red-lining 1968</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Seminary placement policy 2006</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solidFill>
                  <a:prstClr val="white"/>
                </a:solidFill>
                <a:latin typeface="Palatino Linotype" panose="02040502050505030304" pitchFamily="18" charset="0"/>
              </a:rPr>
              <a:t>Differing laws over drug use 2010</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Police profiling 2021</a:t>
            </a:r>
          </a:p>
        </p:txBody>
      </p:sp>
    </p:spTree>
    <p:extLst>
      <p:ext uri="{BB962C8B-B14F-4D97-AF65-F5344CB8AC3E}">
        <p14:creationId xmlns:p14="http://schemas.microsoft.com/office/powerpoint/2010/main" val="1805887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196BE720-E869-4588-8F60-CE875D869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288" y="1191757"/>
            <a:ext cx="10274468" cy="5310643"/>
          </a:xfrm>
          <a:prstGeom prst="rect">
            <a:avLst/>
          </a:prstGeom>
        </p:spPr>
      </p:pic>
      <p:sp>
        <p:nvSpPr>
          <p:cNvPr id="2" name="TextBox 1">
            <a:extLst>
              <a:ext uri="{FF2B5EF4-FFF2-40B4-BE49-F238E27FC236}">
                <a16:creationId xmlns:a16="http://schemas.microsoft.com/office/drawing/2014/main" id="{57FE09E1-652D-416A-A0C1-3A4476B268ED}"/>
              </a:ext>
            </a:extLst>
          </p:cNvPr>
          <p:cNvSpPr txBox="1"/>
          <p:nvPr/>
        </p:nvSpPr>
        <p:spPr>
          <a:xfrm>
            <a:off x="7917268" y="2729555"/>
            <a:ext cx="20169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Inferred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Racism</a:t>
            </a:r>
          </a:p>
        </p:txBody>
      </p:sp>
      <p:sp>
        <p:nvSpPr>
          <p:cNvPr id="8" name="TextBox 7">
            <a:extLst>
              <a:ext uri="{FF2B5EF4-FFF2-40B4-BE49-F238E27FC236}">
                <a16:creationId xmlns:a16="http://schemas.microsoft.com/office/drawing/2014/main" id="{9219672A-7A72-43A3-9D9D-4093462D4086}"/>
              </a:ext>
            </a:extLst>
          </p:cNvPr>
          <p:cNvSpPr txBox="1"/>
          <p:nvPr/>
        </p:nvSpPr>
        <p:spPr>
          <a:xfrm>
            <a:off x="7234291" y="5098349"/>
            <a:ext cx="20169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Personal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Racism</a:t>
            </a:r>
          </a:p>
        </p:txBody>
      </p:sp>
      <p:sp>
        <p:nvSpPr>
          <p:cNvPr id="9" name="TextBox 8">
            <a:extLst>
              <a:ext uri="{FF2B5EF4-FFF2-40B4-BE49-F238E27FC236}">
                <a16:creationId xmlns:a16="http://schemas.microsoft.com/office/drawing/2014/main" id="{460194FD-69C8-40BC-8F2F-DC2D80839B08}"/>
              </a:ext>
            </a:extLst>
          </p:cNvPr>
          <p:cNvSpPr txBox="1"/>
          <p:nvPr/>
        </p:nvSpPr>
        <p:spPr>
          <a:xfrm>
            <a:off x="4604904" y="5527435"/>
            <a:ext cx="20169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Racism</a:t>
            </a:r>
          </a:p>
        </p:txBody>
      </p:sp>
      <p:sp>
        <p:nvSpPr>
          <p:cNvPr id="10" name="TextBox 9">
            <a:extLst>
              <a:ext uri="{FF2B5EF4-FFF2-40B4-BE49-F238E27FC236}">
                <a16:creationId xmlns:a16="http://schemas.microsoft.com/office/drawing/2014/main" id="{FFCBA7E9-67D9-4680-9A54-893FD552EB6B}"/>
              </a:ext>
            </a:extLst>
          </p:cNvPr>
          <p:cNvSpPr txBox="1"/>
          <p:nvPr/>
        </p:nvSpPr>
        <p:spPr>
          <a:xfrm>
            <a:off x="2411530" y="614020"/>
            <a:ext cx="732386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“Systemic Racism” as Collective Whole</a:t>
            </a:r>
          </a:p>
        </p:txBody>
      </p:sp>
    </p:spTree>
    <p:extLst>
      <p:ext uri="{BB962C8B-B14F-4D97-AF65-F5344CB8AC3E}">
        <p14:creationId xmlns:p14="http://schemas.microsoft.com/office/powerpoint/2010/main" val="1876298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57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721705" y="614020"/>
            <a:ext cx="470353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Is White Privilege?</a:t>
            </a:r>
          </a:p>
        </p:txBody>
      </p:sp>
      <p:sp>
        <p:nvSpPr>
          <p:cNvPr id="6" name="TextBox 5">
            <a:extLst>
              <a:ext uri="{FF2B5EF4-FFF2-40B4-BE49-F238E27FC236}">
                <a16:creationId xmlns:a16="http://schemas.microsoft.com/office/drawing/2014/main" id="{9D052B2D-B18E-4F88-B4D4-0A6701BB0BC3}"/>
              </a:ext>
            </a:extLst>
          </p:cNvPr>
          <p:cNvSpPr txBox="1"/>
          <p:nvPr/>
        </p:nvSpPr>
        <p:spPr>
          <a:xfrm>
            <a:off x="1294410" y="1733185"/>
            <a:ext cx="9452759" cy="403187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Advantages Whites have over </a:t>
            </a:r>
            <a:r>
              <a:rPr kumimoji="0" lang="en-US" sz="3200" b="0" i="0" u="none" strike="noStrike" kern="1200" cap="none" spc="0" normalizeH="0" baseline="0" noProof="0" dirty="0" err="1">
                <a:ln>
                  <a:noFill/>
                </a:ln>
                <a:solidFill>
                  <a:prstClr val="white"/>
                </a:solidFill>
                <a:effectLst/>
                <a:uLnTx/>
                <a:uFillTx/>
                <a:latin typeface="Palatino Linotype" panose="02040502050505030304" pitchFamily="18" charset="0"/>
                <a:ea typeface="+mn-ea"/>
                <a:cs typeface="+mn-cs"/>
              </a:rPr>
              <a:t>PoC</a:t>
            </a: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American privilege, male privilege, tall privilege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Generations of racism (all three) leaves Whites with imbalance of opportunity: education, generational wealth, workforce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Slavery, Jim Crow, GI Bill, redlining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My life: grandparents, parents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Simple fact: doesn’t have to be controversial</a:t>
            </a:r>
          </a:p>
        </p:txBody>
      </p:sp>
    </p:spTree>
    <p:extLst>
      <p:ext uri="{BB962C8B-B14F-4D97-AF65-F5344CB8AC3E}">
        <p14:creationId xmlns:p14="http://schemas.microsoft.com/office/powerpoint/2010/main" val="1063867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245522" y="614020"/>
            <a:ext cx="5655907"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Is White Privilege?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(2 Uses: Description, Weapon)</a:t>
            </a:r>
          </a:p>
        </p:txBody>
      </p:sp>
      <p:sp>
        <p:nvSpPr>
          <p:cNvPr id="6" name="TextBox 5">
            <a:extLst>
              <a:ext uri="{FF2B5EF4-FFF2-40B4-BE49-F238E27FC236}">
                <a16:creationId xmlns:a16="http://schemas.microsoft.com/office/drawing/2014/main" id="{9D052B2D-B18E-4F88-B4D4-0A6701BB0BC3}"/>
              </a:ext>
            </a:extLst>
          </p:cNvPr>
          <p:cNvSpPr txBox="1"/>
          <p:nvPr/>
        </p:nvSpPr>
        <p:spPr>
          <a:xfrm>
            <a:off x="985651" y="2037569"/>
            <a:ext cx="10640291" cy="397031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Advantages Whites have over </a:t>
            </a:r>
            <a:r>
              <a:rPr kumimoji="0" lang="en-US" sz="2800" b="0" i="0" u="none" strike="noStrike" kern="1200" cap="none" spc="0" normalizeH="0" baseline="0" noProof="0" dirty="0" err="1">
                <a:ln>
                  <a:noFill/>
                </a:ln>
                <a:solidFill>
                  <a:prstClr val="white"/>
                </a:solidFill>
                <a:effectLst/>
                <a:uLnTx/>
                <a:uFillTx/>
                <a:latin typeface="Palatino Linotype" panose="02040502050505030304" pitchFamily="18" charset="0"/>
                <a:ea typeface="+mn-ea"/>
                <a:cs typeface="+mn-cs"/>
              </a:rPr>
              <a:t>PoC</a:t>
            </a: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344488" marR="0" lvl="0" indent="-344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American privilege, male privilege (CSA patio), tall privilege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prstClr val="white"/>
                </a:solidFill>
                <a:effectLst/>
                <a:uLnTx/>
                <a:uFillTx/>
                <a:latin typeface="Palatino Linotype" panose="02040502050505030304" pitchFamily="18" charset="0"/>
                <a:ea typeface="+mn-ea"/>
                <a:cs typeface="+mn-cs"/>
              </a:rPr>
              <a:t>Aamco</a:t>
            </a: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story 1985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Generations humiliation (3 dimensions): imbalance of opportunity: education, generational wealth, public safety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Workforce: 85% jobs through networking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Slavery, Jim Crow, GI Bill, redlining, VHA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My life: grandparents, parents: equity, college, networks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Simple fact: doesn’t have to be controversial</a:t>
            </a:r>
          </a:p>
        </p:txBody>
      </p:sp>
    </p:spTree>
    <p:extLst>
      <p:ext uri="{BB962C8B-B14F-4D97-AF65-F5344CB8AC3E}">
        <p14:creationId xmlns:p14="http://schemas.microsoft.com/office/powerpoint/2010/main" val="143669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670413" y="614020"/>
            <a:ext cx="480612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Is White Privilege? </a:t>
            </a:r>
          </a:p>
        </p:txBody>
      </p:sp>
      <p:sp>
        <p:nvSpPr>
          <p:cNvPr id="6" name="TextBox 5">
            <a:extLst>
              <a:ext uri="{FF2B5EF4-FFF2-40B4-BE49-F238E27FC236}">
                <a16:creationId xmlns:a16="http://schemas.microsoft.com/office/drawing/2014/main" id="{9D052B2D-B18E-4F88-B4D4-0A6701BB0BC3}"/>
              </a:ext>
            </a:extLst>
          </p:cNvPr>
          <p:cNvSpPr txBox="1"/>
          <p:nvPr/>
        </p:nvSpPr>
        <p:spPr>
          <a:xfrm>
            <a:off x="1347091" y="1519429"/>
            <a:ext cx="9452759"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2. Weapon to create shame, defense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Create imbalance, vulnerable, discredit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Silence discussion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“You didn’t earn 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“You owe us so give me whatever I demand”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Black version of “You didn’t earn it b/c quota”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I prefer to translate: “White advantage”</a:t>
            </a:r>
          </a:p>
        </p:txBody>
      </p:sp>
    </p:spTree>
    <p:extLst>
      <p:ext uri="{BB962C8B-B14F-4D97-AF65-F5344CB8AC3E}">
        <p14:creationId xmlns:p14="http://schemas.microsoft.com/office/powerpoint/2010/main" val="2200508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721705" y="614020"/>
            <a:ext cx="470353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Is White Privilege?</a:t>
            </a:r>
          </a:p>
        </p:txBody>
      </p:sp>
      <p:sp>
        <p:nvSpPr>
          <p:cNvPr id="6" name="TextBox 5">
            <a:extLst>
              <a:ext uri="{FF2B5EF4-FFF2-40B4-BE49-F238E27FC236}">
                <a16:creationId xmlns:a16="http://schemas.microsoft.com/office/drawing/2014/main" id="{9D052B2D-B18E-4F88-B4D4-0A6701BB0BC3}"/>
              </a:ext>
            </a:extLst>
          </p:cNvPr>
          <p:cNvSpPr txBox="1"/>
          <p:nvPr/>
        </p:nvSpPr>
        <p:spPr>
          <a:xfrm>
            <a:off x="1294410" y="1733185"/>
            <a:ext cx="9452759" cy="403187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Anglos who profit from White advantage,  Blacks who profit from White guilt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Neither one promotes reconciliation and healing (Jack Brewer: shame won’t move us to understanding)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Response: “Of course there is White privilege, but what do you suggest we do together about it?”</a:t>
            </a: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408270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2399750" y="614020"/>
            <a:ext cx="734746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Various Implications of White Privilege</a:t>
            </a:r>
          </a:p>
        </p:txBody>
      </p:sp>
      <p:sp>
        <p:nvSpPr>
          <p:cNvPr id="6" name="TextBox 5">
            <a:extLst>
              <a:ext uri="{FF2B5EF4-FFF2-40B4-BE49-F238E27FC236}">
                <a16:creationId xmlns:a16="http://schemas.microsoft.com/office/drawing/2014/main" id="{9D052B2D-B18E-4F88-B4D4-0A6701BB0BC3}"/>
              </a:ext>
            </a:extLst>
          </p:cNvPr>
          <p:cNvSpPr txBox="1"/>
          <p:nvPr/>
        </p:nvSpPr>
        <p:spPr>
          <a:xfrm>
            <a:off x="964505" y="1470138"/>
            <a:ext cx="7302673" cy="452431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Give us dignity and equal opportunity (follow the documents)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Replace White supremacy with Black supremacy</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Let us keep our culture but work together for Christ (Kingdom)</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There is no White privilege (we’re Americans)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Meet our requests (pie-splitting)</a:t>
            </a:r>
          </a:p>
        </p:txBody>
      </p:sp>
      <p:sp>
        <p:nvSpPr>
          <p:cNvPr id="4" name="TextBox 3">
            <a:extLst>
              <a:ext uri="{FF2B5EF4-FFF2-40B4-BE49-F238E27FC236}">
                <a16:creationId xmlns:a16="http://schemas.microsoft.com/office/drawing/2014/main" id="{30BD39B8-63E4-419D-AB04-8E14EB056D2B}"/>
              </a:ext>
            </a:extLst>
          </p:cNvPr>
          <p:cNvSpPr txBox="1"/>
          <p:nvPr/>
        </p:nvSpPr>
        <p:spPr>
          <a:xfrm>
            <a:off x="8179496" y="1499783"/>
            <a:ext cx="366177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Yes, as Americans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No, as Christians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Yes, as Christians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No, as humans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Let’s talk</a:t>
            </a:r>
          </a:p>
        </p:txBody>
      </p:sp>
    </p:spTree>
    <p:extLst>
      <p:ext uri="{BB962C8B-B14F-4D97-AF65-F5344CB8AC3E}">
        <p14:creationId xmlns:p14="http://schemas.microsoft.com/office/powerpoint/2010/main" val="2217362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5130895" y="614020"/>
            <a:ext cx="188519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Let’s Talk</a:t>
            </a:r>
          </a:p>
        </p:txBody>
      </p:sp>
      <p:sp>
        <p:nvSpPr>
          <p:cNvPr id="6" name="TextBox 5">
            <a:extLst>
              <a:ext uri="{FF2B5EF4-FFF2-40B4-BE49-F238E27FC236}">
                <a16:creationId xmlns:a16="http://schemas.microsoft.com/office/drawing/2014/main" id="{9D052B2D-B18E-4F88-B4D4-0A6701BB0BC3}"/>
              </a:ext>
            </a:extLst>
          </p:cNvPr>
          <p:cNvSpPr txBox="1"/>
          <p:nvPr/>
        </p:nvSpPr>
        <p:spPr>
          <a:xfrm>
            <a:off x="964506" y="1382456"/>
            <a:ext cx="4985358"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Policing reform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National anthem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More corporate board memberships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More leadership representation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Reparations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Removing monuments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Economic policy</a:t>
            </a:r>
          </a:p>
        </p:txBody>
      </p:sp>
      <p:sp>
        <p:nvSpPr>
          <p:cNvPr id="7" name="TextBox 6">
            <a:extLst>
              <a:ext uri="{FF2B5EF4-FFF2-40B4-BE49-F238E27FC236}">
                <a16:creationId xmlns:a16="http://schemas.microsoft.com/office/drawing/2014/main" id="{9F350EE8-6907-4247-B759-9907E8B9D274}"/>
              </a:ext>
            </a:extLst>
          </p:cNvPr>
          <p:cNvSpPr txBox="1"/>
          <p:nvPr/>
        </p:nvSpPr>
        <p:spPr>
          <a:xfrm>
            <a:off x="6242136" y="1382456"/>
            <a:ext cx="4985358"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Expression of protest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Affirmative action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Government funding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Join our “tribe”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Changing names of buildings, mascots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Legislation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Deconstructing history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More discussion (politics)</a:t>
            </a:r>
          </a:p>
        </p:txBody>
      </p:sp>
    </p:spTree>
    <p:extLst>
      <p:ext uri="{BB962C8B-B14F-4D97-AF65-F5344CB8AC3E}">
        <p14:creationId xmlns:p14="http://schemas.microsoft.com/office/powerpoint/2010/main" val="136039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164300" y="614020"/>
            <a:ext cx="3818289"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My 10 Assumptions</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3539430"/>
          </a:xfrm>
          <a:prstGeom prst="rect">
            <a:avLst/>
          </a:prstGeom>
          <a:noFill/>
        </p:spPr>
        <p:txBody>
          <a:bodyPr wrap="square" rtlCol="0">
            <a:spAutoFit/>
          </a:bodyPr>
          <a:lstStyle/>
          <a:p>
            <a:pPr marL="514350" indent="-514350">
              <a:buFont typeface="+mj-lt"/>
              <a:buAutoNum type="arabicPeriod"/>
            </a:pPr>
            <a:r>
              <a:rPr lang="en-US" sz="3200" dirty="0">
                <a:solidFill>
                  <a:schemeClr val="bg1"/>
                </a:solidFill>
                <a:latin typeface="Palatino Linotype" panose="02040502050505030304" pitchFamily="18" charset="0"/>
              </a:rPr>
              <a:t>Current events are troubling but not new, nor unmanageable for Jesus and His unshakable Kingdom: Jesus is Lord.</a:t>
            </a:r>
          </a:p>
          <a:p>
            <a:pPr marL="514350" indent="-514350">
              <a:buFont typeface="+mj-lt"/>
              <a:buAutoNum type="arabicPeriod"/>
            </a:pPr>
            <a:r>
              <a:rPr lang="en-US" sz="3200" dirty="0">
                <a:solidFill>
                  <a:schemeClr val="bg1"/>
                </a:solidFill>
                <a:latin typeface="Palatino Linotype" panose="02040502050505030304" pitchFamily="18" charset="0"/>
              </a:rPr>
              <a:t>The enemy is not other people (Eph. 6:10): This is Kingdom warfare.</a:t>
            </a:r>
          </a:p>
          <a:p>
            <a:pPr marL="514350" indent="-514350">
              <a:buFont typeface="+mj-lt"/>
              <a:buAutoNum type="arabicPeriod"/>
            </a:pPr>
            <a:r>
              <a:rPr lang="en-US" sz="3200" dirty="0">
                <a:solidFill>
                  <a:schemeClr val="bg1"/>
                </a:solidFill>
                <a:latin typeface="Palatino Linotype" panose="02040502050505030304" pitchFamily="18" charset="0"/>
              </a:rPr>
              <a:t>This is an opportunity for our light to shine in the darkness, not a senseless tragedy.</a:t>
            </a:r>
          </a:p>
        </p:txBody>
      </p:sp>
    </p:spTree>
    <p:extLst>
      <p:ext uri="{BB962C8B-B14F-4D97-AF65-F5344CB8AC3E}">
        <p14:creationId xmlns:p14="http://schemas.microsoft.com/office/powerpoint/2010/main" val="2970506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562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779400" y="614020"/>
            <a:ext cx="1058815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Immigrants came with nothing, so why the complaining?</a:t>
            </a:r>
          </a:p>
        </p:txBody>
      </p:sp>
      <p:sp>
        <p:nvSpPr>
          <p:cNvPr id="6" name="TextBox 5">
            <a:extLst>
              <a:ext uri="{FF2B5EF4-FFF2-40B4-BE49-F238E27FC236}">
                <a16:creationId xmlns:a16="http://schemas.microsoft.com/office/drawing/2014/main" id="{9D052B2D-B18E-4F88-B4D4-0A6701BB0BC3}"/>
              </a:ext>
            </a:extLst>
          </p:cNvPr>
          <p:cNvSpPr txBox="1"/>
          <p:nvPr/>
        </p:nvSpPr>
        <p:spPr>
          <a:xfrm>
            <a:off x="5549030" y="1348799"/>
            <a:ext cx="6237962" cy="51706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African Americans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Kidnapped, abused, rejected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Generational disrespect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Started below zero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Even with hard work, we’ll never make it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Forced to create separate institutions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Stripped of family (Africa and 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Like rejected foster children</a:t>
            </a:r>
          </a:p>
        </p:txBody>
      </p:sp>
      <p:sp>
        <p:nvSpPr>
          <p:cNvPr id="4" name="TextBox 3">
            <a:extLst>
              <a:ext uri="{FF2B5EF4-FFF2-40B4-BE49-F238E27FC236}">
                <a16:creationId xmlns:a16="http://schemas.microsoft.com/office/drawing/2014/main" id="{A4282C30-D844-4A18-86B2-996186DAB406}"/>
              </a:ext>
            </a:extLst>
          </p:cNvPr>
          <p:cNvSpPr txBox="1"/>
          <p:nvPr/>
        </p:nvSpPr>
        <p:spPr>
          <a:xfrm>
            <a:off x="566459" y="1348799"/>
            <a:ext cx="4982571" cy="51706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Immigrants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Came by choice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Have to earn respect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Start at ground zero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With hard work, I can make it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Admittance to institutions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Strong family structure, pooled resources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Like orphans</a:t>
            </a:r>
          </a:p>
        </p:txBody>
      </p:sp>
    </p:spTree>
    <p:extLst>
      <p:ext uri="{BB962C8B-B14F-4D97-AF65-F5344CB8AC3E}">
        <p14:creationId xmlns:p14="http://schemas.microsoft.com/office/powerpoint/2010/main" val="2099252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397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1159520" y="823910"/>
            <a:ext cx="1013873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Differences between race, culture, class, and ethnicity?</a:t>
            </a:r>
          </a:p>
        </p:txBody>
      </p:sp>
      <p:sp>
        <p:nvSpPr>
          <p:cNvPr id="3" name="TextBox 2">
            <a:extLst>
              <a:ext uri="{FF2B5EF4-FFF2-40B4-BE49-F238E27FC236}">
                <a16:creationId xmlns:a16="http://schemas.microsoft.com/office/drawing/2014/main" id="{AD6CBF6B-A748-4C49-BED9-DC98F86CAA27}"/>
              </a:ext>
            </a:extLst>
          </p:cNvPr>
          <p:cNvSpPr txBox="1"/>
          <p:nvPr/>
        </p:nvSpPr>
        <p:spPr>
          <a:xfrm>
            <a:off x="974221" y="1767506"/>
            <a:ext cx="10509336" cy="4108817"/>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Ethnicity: differences in human genetics (Asian, African, European)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Race (2 uses: generic/specific)</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Generic: same as ethnicity</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Specific: one human race or species (social Darwinism/Nazism)</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Culture: human preference (food, clothes, beauty, language)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Class: socio-economic status (U.S.: wealth, education, occupation)</a:t>
            </a:r>
          </a:p>
        </p:txBody>
      </p:sp>
    </p:spTree>
    <p:extLst>
      <p:ext uri="{BB962C8B-B14F-4D97-AF65-F5344CB8AC3E}">
        <p14:creationId xmlns:p14="http://schemas.microsoft.com/office/powerpoint/2010/main" val="3501728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1514301" y="823910"/>
            <a:ext cx="942918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Race, Culture, Class, and Ethnicity in the Kingdom</a:t>
            </a:r>
          </a:p>
        </p:txBody>
      </p:sp>
      <p:sp>
        <p:nvSpPr>
          <p:cNvPr id="3" name="TextBox 2">
            <a:extLst>
              <a:ext uri="{FF2B5EF4-FFF2-40B4-BE49-F238E27FC236}">
                <a16:creationId xmlns:a16="http://schemas.microsoft.com/office/drawing/2014/main" id="{AD6CBF6B-A748-4C49-BED9-DC98F86CAA27}"/>
              </a:ext>
            </a:extLst>
          </p:cNvPr>
          <p:cNvSpPr txBox="1"/>
          <p:nvPr/>
        </p:nvSpPr>
        <p:spPr>
          <a:xfrm>
            <a:off x="1116162" y="1867714"/>
            <a:ext cx="10225454" cy="321626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Race: one blood, humans created in the image of God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Ethnicity: diversity valued by God into eternity</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Culture: preferences vs. ethnocentrism (mine are best)</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Good (work ethic)</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Evil (greed/idolatry)</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Neutral (food, clothing, music, language)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Class: tempted to superiority (look down on others)</a:t>
            </a:r>
          </a:p>
        </p:txBody>
      </p:sp>
    </p:spTree>
    <p:extLst>
      <p:ext uri="{BB962C8B-B14F-4D97-AF65-F5344CB8AC3E}">
        <p14:creationId xmlns:p14="http://schemas.microsoft.com/office/powerpoint/2010/main" val="2213385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DE09B7-C792-4646-A9B1-09CFDDF7135F}"/>
              </a:ext>
            </a:extLst>
          </p:cNvPr>
          <p:cNvPicPr>
            <a:picLocks noChangeAspect="1"/>
          </p:cNvPicPr>
          <p:nvPr/>
        </p:nvPicPr>
        <p:blipFill>
          <a:blip r:embed="rId2"/>
          <a:stretch>
            <a:fillRect/>
          </a:stretch>
        </p:blipFill>
        <p:spPr>
          <a:xfrm>
            <a:off x="3178969" y="0"/>
            <a:ext cx="9013031" cy="6858000"/>
          </a:xfrm>
          <a:prstGeom prst="rect">
            <a:avLst/>
          </a:prstGeom>
        </p:spPr>
      </p:pic>
      <p:sp>
        <p:nvSpPr>
          <p:cNvPr id="4" name="TextBox 3">
            <a:extLst>
              <a:ext uri="{FF2B5EF4-FFF2-40B4-BE49-F238E27FC236}">
                <a16:creationId xmlns:a16="http://schemas.microsoft.com/office/drawing/2014/main" id="{87A7945C-0976-4E05-946F-52ED857303AC}"/>
              </a:ext>
            </a:extLst>
          </p:cNvPr>
          <p:cNvSpPr txBox="1"/>
          <p:nvPr/>
        </p:nvSpPr>
        <p:spPr>
          <a:xfrm>
            <a:off x="298764" y="1228397"/>
            <a:ext cx="2716039"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How we view white advantage, ethnic injustice and the solutions depends on class, culture, ethnicity, not just ethnicity.</a:t>
            </a:r>
          </a:p>
        </p:txBody>
      </p:sp>
    </p:spTree>
    <p:extLst>
      <p:ext uri="{BB962C8B-B14F-4D97-AF65-F5344CB8AC3E}">
        <p14:creationId xmlns:p14="http://schemas.microsoft.com/office/powerpoint/2010/main" val="3617927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838655" y="823910"/>
            <a:ext cx="478047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Sub C</a:t>
            </a:r>
            <a:r>
              <a:rPr kumimoji="0" lang="en-US" sz="3200" b="0" i="0" u="none" strike="noStrike" kern="1200" cap="none" spc="0" normalizeH="0" baseline="0" noProof="0" dirty="0" err="1">
                <a:ln>
                  <a:noFill/>
                </a:ln>
                <a:solidFill>
                  <a:prstClr val="white"/>
                </a:solidFill>
                <a:effectLst/>
                <a:uLnTx/>
                <a:uFillTx/>
                <a:latin typeface="Palatino Linotype" panose="02040502050505030304" pitchFamily="18" charset="0"/>
                <a:ea typeface="+mn-ea"/>
                <a:cs typeface="+mn-cs"/>
              </a:rPr>
              <a:t>ulture</a:t>
            </a: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Implications</a:t>
            </a:r>
          </a:p>
        </p:txBody>
      </p:sp>
      <p:sp>
        <p:nvSpPr>
          <p:cNvPr id="4" name="TextBox 3">
            <a:extLst>
              <a:ext uri="{FF2B5EF4-FFF2-40B4-BE49-F238E27FC236}">
                <a16:creationId xmlns:a16="http://schemas.microsoft.com/office/drawing/2014/main" id="{1ED5A25E-3A7C-4A41-BA89-6893FE104267}"/>
              </a:ext>
            </a:extLst>
          </p:cNvPr>
          <p:cNvSpPr txBox="1"/>
          <p:nvPr/>
        </p:nvSpPr>
        <p:spPr>
          <a:xfrm>
            <a:off x="1089764" y="1714282"/>
            <a:ext cx="978282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We are not monolithic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Black/White reaction to racism depends on C</a:t>
            </a:r>
            <a:r>
              <a:rPr kumimoji="0" lang="en-US" sz="3200" b="0" i="0" u="none" strike="noStrike" kern="1200" cap="none" spc="0" normalizeH="0" baseline="-25000" noProof="0" dirty="0">
                <a:ln>
                  <a:noFill/>
                </a:ln>
                <a:solidFill>
                  <a:prstClr val="white"/>
                </a:solidFill>
                <a:effectLst/>
                <a:uLnTx/>
                <a:uFillTx/>
                <a:latin typeface="Palatino Linotype" panose="02040502050505030304" pitchFamily="18" charset="0"/>
                <a:ea typeface="+mn-ea"/>
                <a:cs typeface="+mn-cs"/>
              </a:rPr>
              <a:t>1-2-3</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Black requests of Whites depends on sub-culture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White response to Black actions depends on sub-culture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Latino and Asian reactions are different based on C</a:t>
            </a:r>
            <a:r>
              <a:rPr kumimoji="0" lang="en-US" sz="3200" b="0" i="0" u="none" strike="noStrike" kern="1200" cap="none" spc="0" normalizeH="0" baseline="-25000" noProof="0" dirty="0">
                <a:ln>
                  <a:noFill/>
                </a:ln>
                <a:solidFill>
                  <a:prstClr val="white"/>
                </a:solidFill>
                <a:effectLst/>
                <a:uLnTx/>
                <a:uFillTx/>
                <a:latin typeface="Palatino Linotype" panose="02040502050505030304" pitchFamily="18" charset="0"/>
                <a:ea typeface="+mn-ea"/>
                <a:cs typeface="+mn-cs"/>
              </a:rPr>
              <a:t>1-2-3</a:t>
            </a: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814143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641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1841247" y="497985"/>
            <a:ext cx="879439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How do my political convictions play into this?</a:t>
            </a:r>
          </a:p>
        </p:txBody>
      </p:sp>
      <p:sp>
        <p:nvSpPr>
          <p:cNvPr id="2" name="TextBox 1">
            <a:extLst>
              <a:ext uri="{FF2B5EF4-FFF2-40B4-BE49-F238E27FC236}">
                <a16:creationId xmlns:a16="http://schemas.microsoft.com/office/drawing/2014/main" id="{FC08BC4C-6175-456D-AD20-E7A83E763A81}"/>
              </a:ext>
            </a:extLst>
          </p:cNvPr>
          <p:cNvSpPr txBox="1"/>
          <p:nvPr/>
        </p:nvSpPr>
        <p:spPr>
          <a:xfrm>
            <a:off x="1037228" y="1148425"/>
            <a:ext cx="10402431" cy="529375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In democracy, Christians should use politics as an expression of loving God and neighbor (not exercise power/Lord it over another)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How we love expressed different ways (no R</a:t>
            </a:r>
            <a:r>
              <a:rPr kumimoji="0" lang="en-US" sz="3200" b="0" i="0" u="none" strike="noStrike" kern="1200" cap="none" spc="0" normalizeH="0" baseline="-25000" noProof="0" dirty="0">
                <a:ln>
                  <a:noFill/>
                </a:ln>
                <a:solidFill>
                  <a:prstClr val="white"/>
                </a:solidFill>
                <a:effectLst/>
                <a:uLnTx/>
                <a:uFillTx/>
                <a:latin typeface="Palatino Linotype" panose="02040502050505030304" pitchFamily="18" charset="0"/>
                <a:ea typeface="+mn-ea"/>
                <a:cs typeface="+mn-cs"/>
              </a:rPr>
              <a:t>x</a:t>
            </a: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We express differently (culture, class, ethnicity)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No surprise we have conflict in the Body in U.S.</a:t>
            </a:r>
            <a:endParaRPr kumimoji="0" lang="en-US" sz="1800" b="0" i="1"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CB98945-09B5-4841-BF25-3773923C8474}"/>
              </a:ext>
            </a:extLst>
          </p:cNvPr>
          <p:cNvPicPr>
            <a:picLocks noChangeAspect="1"/>
          </p:cNvPicPr>
          <p:nvPr/>
        </p:nvPicPr>
        <p:blipFill>
          <a:blip r:embed="rId2"/>
          <a:stretch>
            <a:fillRect/>
          </a:stretch>
        </p:blipFill>
        <p:spPr>
          <a:xfrm>
            <a:off x="4968259" y="3795303"/>
            <a:ext cx="2255482" cy="1715631"/>
          </a:xfrm>
          <a:prstGeom prst="rect">
            <a:avLst/>
          </a:prstGeom>
        </p:spPr>
      </p:pic>
    </p:spTree>
    <p:extLst>
      <p:ext uri="{BB962C8B-B14F-4D97-AF65-F5344CB8AC3E}">
        <p14:creationId xmlns:p14="http://schemas.microsoft.com/office/powerpoint/2010/main" val="567849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384713" y="614020"/>
            <a:ext cx="337746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 Assumptions</a:t>
            </a:r>
          </a:p>
        </p:txBody>
      </p:sp>
      <p:sp>
        <p:nvSpPr>
          <p:cNvPr id="6" name="TextBox 5">
            <a:extLst>
              <a:ext uri="{FF2B5EF4-FFF2-40B4-BE49-F238E27FC236}">
                <a16:creationId xmlns:a16="http://schemas.microsoft.com/office/drawing/2014/main" id="{5BE92790-BEC0-4FE0-92E0-7C4D18179A60}"/>
              </a:ext>
            </a:extLst>
          </p:cNvPr>
          <p:cNvSpPr txBox="1"/>
          <p:nvPr/>
        </p:nvSpPr>
        <p:spPr>
          <a:xfrm>
            <a:off x="722015" y="1295223"/>
            <a:ext cx="5174931" cy="255454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Conservatives (esp. White):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Values 1</a:t>
            </a:r>
            <a:r>
              <a:rPr kumimoji="0" lang="en-US" sz="3200" b="0" i="0" u="none" strike="noStrike" kern="1200" cap="none" spc="0" normalizeH="0" baseline="30000" noProof="0" dirty="0">
                <a:ln>
                  <a:noFill/>
                </a:ln>
                <a:solidFill>
                  <a:srgbClr val="FF0000"/>
                </a:solidFill>
                <a:effectLst/>
                <a:uLnTx/>
                <a:uFillTx/>
                <a:latin typeface="Palatino Linotype" panose="02040502050505030304" pitchFamily="18" charset="0"/>
                <a:ea typeface="+mn-ea"/>
                <a:cs typeface="+mn-cs"/>
              </a:rPr>
              <a:t>st</a:t>
            </a:r>
            <a:r>
              <a:rPr kumimoji="0" lang="en-US" sz="32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 ethnicity 2nd;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My side (individual)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Battle=keep/regain the good life</a:t>
            </a:r>
          </a:p>
        </p:txBody>
      </p:sp>
      <p:sp>
        <p:nvSpPr>
          <p:cNvPr id="4" name="TextBox 3">
            <a:extLst>
              <a:ext uri="{FF2B5EF4-FFF2-40B4-BE49-F238E27FC236}">
                <a16:creationId xmlns:a16="http://schemas.microsoft.com/office/drawing/2014/main" id="{F95C44D5-38FB-4F44-B24E-CCAD1D6164C4}"/>
              </a:ext>
            </a:extLst>
          </p:cNvPr>
          <p:cNvSpPr txBox="1"/>
          <p:nvPr/>
        </p:nvSpPr>
        <p:spPr>
          <a:xfrm>
            <a:off x="6531429" y="1295223"/>
            <a:ext cx="530912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Blacks (esp. Democrats):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B0F0"/>
                </a:solidFill>
                <a:effectLst/>
                <a:uLnTx/>
                <a:uFillTx/>
                <a:latin typeface="Palatino Linotype" panose="02040502050505030304" pitchFamily="18" charset="0"/>
                <a:ea typeface="+mn-ea"/>
                <a:cs typeface="+mn-cs"/>
              </a:rPr>
              <a:t>Ethnicity 1</a:t>
            </a:r>
            <a:r>
              <a:rPr kumimoji="0" lang="en-US" sz="3200" b="0" i="0" u="none" strike="noStrike" kern="1200" cap="none" spc="0" normalizeH="0" baseline="30000" noProof="0" dirty="0">
                <a:ln>
                  <a:noFill/>
                </a:ln>
                <a:solidFill>
                  <a:srgbClr val="00B0F0"/>
                </a:solidFill>
                <a:effectLst/>
                <a:uLnTx/>
                <a:uFillTx/>
                <a:latin typeface="Palatino Linotype" panose="02040502050505030304" pitchFamily="18" charset="0"/>
                <a:ea typeface="+mn-ea"/>
                <a:cs typeface="+mn-cs"/>
              </a:rPr>
              <a:t>st</a:t>
            </a:r>
            <a:r>
              <a:rPr kumimoji="0" lang="en-US" sz="3200" b="0" i="0" u="none" strike="noStrike" kern="1200" cap="none" spc="0" normalizeH="0" baseline="0" noProof="0" dirty="0">
                <a:ln>
                  <a:noFill/>
                </a:ln>
                <a:solidFill>
                  <a:srgbClr val="00B0F0"/>
                </a:solidFill>
                <a:effectLst/>
                <a:uLnTx/>
                <a:uFillTx/>
                <a:latin typeface="Palatino Linotype" panose="02040502050505030304" pitchFamily="18" charset="0"/>
                <a:ea typeface="+mn-ea"/>
                <a:cs typeface="+mn-cs"/>
              </a:rPr>
              <a:t>, values 2</a:t>
            </a:r>
            <a:r>
              <a:rPr kumimoji="0" lang="en-US" sz="3200" b="0" i="0" u="none" strike="noStrike" kern="1200" cap="none" spc="0" normalizeH="0" baseline="30000" noProof="0" dirty="0">
                <a:ln>
                  <a:noFill/>
                </a:ln>
                <a:solidFill>
                  <a:srgbClr val="00B0F0"/>
                </a:solidFill>
                <a:effectLst/>
                <a:uLnTx/>
                <a:uFillTx/>
                <a:latin typeface="Palatino Linotype" panose="02040502050505030304" pitchFamily="18" charset="0"/>
                <a:ea typeface="+mn-ea"/>
                <a:cs typeface="+mn-cs"/>
              </a:rPr>
              <a:t>nd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B0F0"/>
                </a:solidFill>
                <a:effectLst/>
                <a:uLnTx/>
                <a:uFillTx/>
                <a:latin typeface="Palatino Linotype" panose="02040502050505030304" pitchFamily="18" charset="0"/>
                <a:ea typeface="+mn-ea"/>
                <a:cs typeface="+mn-cs"/>
              </a:rPr>
              <a:t>Our side (aggregate)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B0F0"/>
                </a:solidFill>
                <a:effectLst/>
                <a:uLnTx/>
                <a:uFillTx/>
                <a:latin typeface="Palatino Linotype" panose="02040502050505030304" pitchFamily="18" charset="0"/>
                <a:ea typeface="+mn-ea"/>
                <a:cs typeface="+mn-cs"/>
              </a:rPr>
              <a:t>Struggle=get the good life</a:t>
            </a:r>
          </a:p>
        </p:txBody>
      </p:sp>
    </p:spTree>
    <p:extLst>
      <p:ext uri="{BB962C8B-B14F-4D97-AF65-F5344CB8AC3E}">
        <p14:creationId xmlns:p14="http://schemas.microsoft.com/office/powerpoint/2010/main" val="313408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164300" y="614020"/>
            <a:ext cx="3818289"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My 10 Assumptions</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3539430"/>
          </a:xfrm>
          <a:prstGeom prst="rect">
            <a:avLst/>
          </a:prstGeom>
          <a:noFill/>
        </p:spPr>
        <p:txBody>
          <a:bodyPr wrap="square" rtlCol="0">
            <a:spAutoFit/>
          </a:bodyPr>
          <a:lstStyle/>
          <a:p>
            <a:pPr marL="514350" indent="-514350">
              <a:buFont typeface="+mj-lt"/>
              <a:buAutoNum type="arabicPeriod" startAt="4"/>
            </a:pPr>
            <a:r>
              <a:rPr lang="en-US" sz="3200" dirty="0">
                <a:solidFill>
                  <a:schemeClr val="bg1"/>
                </a:solidFill>
                <a:latin typeface="Palatino Linotype" panose="02040502050505030304" pitchFamily="18" charset="0"/>
              </a:rPr>
              <a:t>There is room for disagreement: clarity over agreement.</a:t>
            </a:r>
          </a:p>
          <a:p>
            <a:pPr marL="514350" indent="-514350">
              <a:buFont typeface="+mj-lt"/>
              <a:buAutoNum type="arabicPeriod" startAt="4"/>
            </a:pPr>
            <a:r>
              <a:rPr lang="en-US" sz="3200" dirty="0">
                <a:solidFill>
                  <a:schemeClr val="bg1"/>
                </a:solidFill>
                <a:latin typeface="Palatino Linotype" panose="02040502050505030304" pitchFamily="18" charset="0"/>
              </a:rPr>
              <a:t>I will refer to groups in various ways (POC, A-A, Black, White, Anglo, European descent).</a:t>
            </a:r>
          </a:p>
          <a:p>
            <a:pPr marL="514350" indent="-514350">
              <a:buFont typeface="+mj-lt"/>
              <a:buAutoNum type="arabicPeriod" startAt="4"/>
            </a:pPr>
            <a:r>
              <a:rPr lang="en-US" sz="3200" dirty="0">
                <a:solidFill>
                  <a:schemeClr val="bg1"/>
                </a:solidFill>
                <a:latin typeface="Palatino Linotype" panose="02040502050505030304" pitchFamily="18" charset="0"/>
              </a:rPr>
              <a:t>We are not mono-lithic: No intention to stereotype label everyone (not all African-Americans are the same nor all Anglos the same).</a:t>
            </a:r>
          </a:p>
        </p:txBody>
      </p:sp>
    </p:spTree>
    <p:extLst>
      <p:ext uri="{BB962C8B-B14F-4D97-AF65-F5344CB8AC3E}">
        <p14:creationId xmlns:p14="http://schemas.microsoft.com/office/powerpoint/2010/main" val="3630539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374587" y="823910"/>
            <a:ext cx="570861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Plagued by a False Dichotomy</a:t>
            </a:r>
          </a:p>
        </p:txBody>
      </p:sp>
      <p:pic>
        <p:nvPicPr>
          <p:cNvPr id="4" name="Picture 3" descr="A picture containing toy, doll, person, holding&#10;&#10;Description automatically generated">
            <a:extLst>
              <a:ext uri="{FF2B5EF4-FFF2-40B4-BE49-F238E27FC236}">
                <a16:creationId xmlns:a16="http://schemas.microsoft.com/office/drawing/2014/main" id="{C2D66D2F-7D2E-4484-AFA6-77FFC8B68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1408685"/>
            <a:ext cx="6019800" cy="4876800"/>
          </a:xfrm>
          <a:prstGeom prst="rect">
            <a:avLst/>
          </a:prstGeom>
        </p:spPr>
      </p:pic>
    </p:spTree>
    <p:extLst>
      <p:ext uri="{BB962C8B-B14F-4D97-AF65-F5344CB8AC3E}">
        <p14:creationId xmlns:p14="http://schemas.microsoft.com/office/powerpoint/2010/main" val="2849762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374587" y="823910"/>
            <a:ext cx="570861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Plagued by a False Dichotomy</a:t>
            </a:r>
          </a:p>
        </p:txBody>
      </p:sp>
      <p:pic>
        <p:nvPicPr>
          <p:cNvPr id="4" name="Picture 3" descr="A picture containing toy, doll, person, holding&#10;&#10;Description automatically generated">
            <a:extLst>
              <a:ext uri="{FF2B5EF4-FFF2-40B4-BE49-F238E27FC236}">
                <a16:creationId xmlns:a16="http://schemas.microsoft.com/office/drawing/2014/main" id="{C2D66D2F-7D2E-4484-AFA6-77FFC8B68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124" y="1870411"/>
            <a:ext cx="6019800" cy="4876800"/>
          </a:xfrm>
          <a:prstGeom prst="rect">
            <a:avLst/>
          </a:prstGeom>
        </p:spPr>
      </p:pic>
      <p:sp>
        <p:nvSpPr>
          <p:cNvPr id="2" name="TextBox 1">
            <a:extLst>
              <a:ext uri="{FF2B5EF4-FFF2-40B4-BE49-F238E27FC236}">
                <a16:creationId xmlns:a16="http://schemas.microsoft.com/office/drawing/2014/main" id="{212BD23D-CAFD-4F98-A8D3-1D7FC27A41C1}"/>
              </a:ext>
            </a:extLst>
          </p:cNvPr>
          <p:cNvSpPr txBox="1"/>
          <p:nvPr/>
        </p:nvSpPr>
        <p:spPr>
          <a:xfrm>
            <a:off x="1256075" y="2317688"/>
            <a:ext cx="4237023"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NT Wright: “People in fear grasp at package deals. They can’t open the package and separate the contents one by one.”</a:t>
            </a:r>
          </a:p>
        </p:txBody>
      </p:sp>
    </p:spTree>
    <p:extLst>
      <p:ext uri="{BB962C8B-B14F-4D97-AF65-F5344CB8AC3E}">
        <p14:creationId xmlns:p14="http://schemas.microsoft.com/office/powerpoint/2010/main" val="2558591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818168" y="382052"/>
            <a:ext cx="455567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Conservatives See</a:t>
            </a:r>
          </a:p>
        </p:txBody>
      </p:sp>
      <p:sp>
        <p:nvSpPr>
          <p:cNvPr id="2" name="Oval 1">
            <a:extLst>
              <a:ext uri="{FF2B5EF4-FFF2-40B4-BE49-F238E27FC236}">
                <a16:creationId xmlns:a16="http://schemas.microsoft.com/office/drawing/2014/main" id="{D16642BA-84AE-4C94-ADC2-B32740449C47}"/>
              </a:ext>
            </a:extLst>
          </p:cNvPr>
          <p:cNvSpPr/>
          <p:nvPr/>
        </p:nvSpPr>
        <p:spPr>
          <a:xfrm>
            <a:off x="344030" y="382051"/>
            <a:ext cx="3784349" cy="6199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F3413E41-5B87-4D39-BE86-2818D3DAAABE}"/>
              </a:ext>
            </a:extLst>
          </p:cNvPr>
          <p:cNvSpPr/>
          <p:nvPr/>
        </p:nvSpPr>
        <p:spPr>
          <a:xfrm>
            <a:off x="8063623" y="329091"/>
            <a:ext cx="3784349" cy="61998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48E493A-2451-4310-96A5-AFEA3C4D7D3F}"/>
              </a:ext>
            </a:extLst>
          </p:cNvPr>
          <p:cNvSpPr txBox="1"/>
          <p:nvPr/>
        </p:nvSpPr>
        <p:spPr>
          <a:xfrm>
            <a:off x="1215411" y="818375"/>
            <a:ext cx="2041585" cy="535531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Defund police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Pro-abortion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Anarchy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Disrespect flag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Sexual confusion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Socialism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Cultural oppression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Revise history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Destroy America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Evil SCOTUS</a:t>
            </a:r>
          </a:p>
        </p:txBody>
      </p:sp>
      <p:sp>
        <p:nvSpPr>
          <p:cNvPr id="9" name="TextBox 8">
            <a:extLst>
              <a:ext uri="{FF2B5EF4-FFF2-40B4-BE49-F238E27FC236}">
                <a16:creationId xmlns:a16="http://schemas.microsoft.com/office/drawing/2014/main" id="{42F9A778-153A-4BD6-BEB4-2CA43F011EDE}"/>
              </a:ext>
            </a:extLst>
          </p:cNvPr>
          <p:cNvSpPr txBox="1"/>
          <p:nvPr/>
        </p:nvSpPr>
        <p:spPr>
          <a:xfrm>
            <a:off x="9007845" y="751343"/>
            <a:ext cx="1895904" cy="535531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Support police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Pro-life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Civil order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Respect flag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Sexual purity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Equal opportunity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Cultural freedom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Honor history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Rescue America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Good SCOTUS</a:t>
            </a:r>
          </a:p>
        </p:txBody>
      </p:sp>
    </p:spTree>
    <p:extLst>
      <p:ext uri="{BB962C8B-B14F-4D97-AF65-F5344CB8AC3E}">
        <p14:creationId xmlns:p14="http://schemas.microsoft.com/office/powerpoint/2010/main" val="1304471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818168" y="382052"/>
            <a:ext cx="455567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Conservatives See</a:t>
            </a:r>
          </a:p>
        </p:txBody>
      </p:sp>
      <p:sp>
        <p:nvSpPr>
          <p:cNvPr id="2" name="Oval 1">
            <a:extLst>
              <a:ext uri="{FF2B5EF4-FFF2-40B4-BE49-F238E27FC236}">
                <a16:creationId xmlns:a16="http://schemas.microsoft.com/office/drawing/2014/main" id="{D16642BA-84AE-4C94-ADC2-B32740449C47}"/>
              </a:ext>
            </a:extLst>
          </p:cNvPr>
          <p:cNvSpPr/>
          <p:nvPr/>
        </p:nvSpPr>
        <p:spPr>
          <a:xfrm>
            <a:off x="344030" y="382051"/>
            <a:ext cx="3784349" cy="6199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F3413E41-5B87-4D39-BE86-2818D3DAAABE}"/>
              </a:ext>
            </a:extLst>
          </p:cNvPr>
          <p:cNvSpPr/>
          <p:nvPr/>
        </p:nvSpPr>
        <p:spPr>
          <a:xfrm>
            <a:off x="8063623" y="329091"/>
            <a:ext cx="3784349" cy="61998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48E493A-2451-4310-96A5-AFEA3C4D7D3F}"/>
              </a:ext>
            </a:extLst>
          </p:cNvPr>
          <p:cNvSpPr txBox="1"/>
          <p:nvPr/>
        </p:nvSpPr>
        <p:spPr>
          <a:xfrm>
            <a:off x="1232435" y="818375"/>
            <a:ext cx="2007537" cy="535531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Defund police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Pro-abortion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Anarchy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Disrespect flag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Sexual confusion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Socialism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Cultural oppression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Revise history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Destroy America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Evil SCOTUS</a:t>
            </a:r>
          </a:p>
        </p:txBody>
      </p:sp>
      <p:sp>
        <p:nvSpPr>
          <p:cNvPr id="9" name="TextBox 8">
            <a:extLst>
              <a:ext uri="{FF2B5EF4-FFF2-40B4-BE49-F238E27FC236}">
                <a16:creationId xmlns:a16="http://schemas.microsoft.com/office/drawing/2014/main" id="{42F9A778-153A-4BD6-BEB4-2CA43F011EDE}"/>
              </a:ext>
            </a:extLst>
          </p:cNvPr>
          <p:cNvSpPr txBox="1"/>
          <p:nvPr/>
        </p:nvSpPr>
        <p:spPr>
          <a:xfrm>
            <a:off x="9017976" y="751343"/>
            <a:ext cx="1875642" cy="535531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Support police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Pro-life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Civil order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Respect flag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Sexual purity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Equal opportunity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Cultural freedom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Honor history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Rescue America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Good SCOTUS</a:t>
            </a:r>
          </a:p>
        </p:txBody>
      </p:sp>
      <p:sp>
        <p:nvSpPr>
          <p:cNvPr id="6" name="TextBox 5">
            <a:extLst>
              <a:ext uri="{FF2B5EF4-FFF2-40B4-BE49-F238E27FC236}">
                <a16:creationId xmlns:a16="http://schemas.microsoft.com/office/drawing/2014/main" id="{D448E2C4-1095-494C-8CC1-8EA8FE88C03A}"/>
              </a:ext>
            </a:extLst>
          </p:cNvPr>
          <p:cNvSpPr txBox="1"/>
          <p:nvPr/>
        </p:nvSpPr>
        <p:spPr>
          <a:xfrm>
            <a:off x="4330575" y="1233873"/>
            <a:ext cx="353085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To agree that Black people still suffer injustice and humiliation, I have to take the Blue pill, which will: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Associate with the enemies of our society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Violate conscience, disloyal to Jesus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Ostracize me from my tribe</a:t>
            </a:r>
          </a:p>
        </p:txBody>
      </p:sp>
    </p:spTree>
    <p:extLst>
      <p:ext uri="{BB962C8B-B14F-4D97-AF65-F5344CB8AC3E}">
        <p14:creationId xmlns:p14="http://schemas.microsoft.com/office/powerpoint/2010/main" val="2985247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577524" y="382052"/>
            <a:ext cx="503695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Black Democrats See</a:t>
            </a:r>
          </a:p>
        </p:txBody>
      </p:sp>
      <p:sp>
        <p:nvSpPr>
          <p:cNvPr id="2" name="Oval 1">
            <a:extLst>
              <a:ext uri="{FF2B5EF4-FFF2-40B4-BE49-F238E27FC236}">
                <a16:creationId xmlns:a16="http://schemas.microsoft.com/office/drawing/2014/main" id="{D16642BA-84AE-4C94-ADC2-B32740449C47}"/>
              </a:ext>
            </a:extLst>
          </p:cNvPr>
          <p:cNvSpPr/>
          <p:nvPr/>
        </p:nvSpPr>
        <p:spPr>
          <a:xfrm>
            <a:off x="344030" y="382051"/>
            <a:ext cx="3784349" cy="6199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F3413E41-5B87-4D39-BE86-2818D3DAAABE}"/>
              </a:ext>
            </a:extLst>
          </p:cNvPr>
          <p:cNvSpPr/>
          <p:nvPr/>
        </p:nvSpPr>
        <p:spPr>
          <a:xfrm>
            <a:off x="8063623" y="329091"/>
            <a:ext cx="3784349" cy="61998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EF8BFF7-8630-4E2C-A52D-69D8CA3F235D}"/>
              </a:ext>
            </a:extLst>
          </p:cNvPr>
          <p:cNvSpPr txBox="1"/>
          <p:nvPr/>
        </p:nvSpPr>
        <p:spPr>
          <a:xfrm>
            <a:off x="400873" y="818375"/>
            <a:ext cx="3670685" cy="535531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Police </a:t>
            </a:r>
            <a:r>
              <a:rPr lang="en-US" dirty="0">
                <a:solidFill>
                  <a:prstClr val="white"/>
                </a:solidFill>
                <a:latin typeface="Calibri" panose="020F0502020204030204"/>
              </a:rPr>
              <a:t>equal protection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Pro-life womb-tomb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Looting wrong; so is targeting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Love America, not perfect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Sexual clarity with ethnic dignity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Equal opportunity (stop gaming sys)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OK to be Black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Reframe history, not revise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Make American Great for once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SCOTUS for all</a:t>
            </a:r>
          </a:p>
        </p:txBody>
      </p:sp>
      <p:sp>
        <p:nvSpPr>
          <p:cNvPr id="7" name="TextBox 6">
            <a:extLst>
              <a:ext uri="{FF2B5EF4-FFF2-40B4-BE49-F238E27FC236}">
                <a16:creationId xmlns:a16="http://schemas.microsoft.com/office/drawing/2014/main" id="{753CD2FA-98D9-428B-B576-3C524D3A8EFD}"/>
              </a:ext>
            </a:extLst>
          </p:cNvPr>
          <p:cNvSpPr txBox="1"/>
          <p:nvPr/>
        </p:nvSpPr>
        <p:spPr>
          <a:xfrm>
            <a:off x="8265635" y="751343"/>
            <a:ext cx="3380348" cy="535531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Police:keep</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us in 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Pro-life hypocrisy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Law/order=White supremacy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Flag=white supremacy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Sexual purity&gt;human dignity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System doing it to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White culture to assimilate into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Holding history=white supremacy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MAGA=MAWA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SCOTUS for Whites</a:t>
            </a:r>
          </a:p>
        </p:txBody>
      </p:sp>
    </p:spTree>
    <p:extLst>
      <p:ext uri="{BB962C8B-B14F-4D97-AF65-F5344CB8AC3E}">
        <p14:creationId xmlns:p14="http://schemas.microsoft.com/office/powerpoint/2010/main" val="4222788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866158" y="382052"/>
            <a:ext cx="445968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Black People See</a:t>
            </a:r>
          </a:p>
        </p:txBody>
      </p:sp>
      <p:sp>
        <p:nvSpPr>
          <p:cNvPr id="2" name="Oval 1">
            <a:extLst>
              <a:ext uri="{FF2B5EF4-FFF2-40B4-BE49-F238E27FC236}">
                <a16:creationId xmlns:a16="http://schemas.microsoft.com/office/drawing/2014/main" id="{D16642BA-84AE-4C94-ADC2-B32740449C47}"/>
              </a:ext>
            </a:extLst>
          </p:cNvPr>
          <p:cNvSpPr/>
          <p:nvPr/>
        </p:nvSpPr>
        <p:spPr>
          <a:xfrm>
            <a:off x="344030" y="382051"/>
            <a:ext cx="3784349" cy="6199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F3413E41-5B87-4D39-BE86-2818D3DAAABE}"/>
              </a:ext>
            </a:extLst>
          </p:cNvPr>
          <p:cNvSpPr/>
          <p:nvPr/>
        </p:nvSpPr>
        <p:spPr>
          <a:xfrm>
            <a:off x="8063623" y="329091"/>
            <a:ext cx="3784349" cy="61998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EF8BFF7-8630-4E2C-A52D-69D8CA3F235D}"/>
              </a:ext>
            </a:extLst>
          </p:cNvPr>
          <p:cNvSpPr txBox="1"/>
          <p:nvPr/>
        </p:nvSpPr>
        <p:spPr>
          <a:xfrm>
            <a:off x="465311" y="818375"/>
            <a:ext cx="3541803" cy="535531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Police equal protection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Pro-life womb-tomb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Looting wrong; so is targeting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Love America, not perfect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Sexual clarity with ethnic dignity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Equal opportunity (stop gaming sys)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OK to be Black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Reframe history, not revise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Make American Great for once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SCOTUS for all</a:t>
            </a:r>
          </a:p>
        </p:txBody>
      </p:sp>
      <p:sp>
        <p:nvSpPr>
          <p:cNvPr id="9" name="TextBox 8">
            <a:extLst>
              <a:ext uri="{FF2B5EF4-FFF2-40B4-BE49-F238E27FC236}">
                <a16:creationId xmlns:a16="http://schemas.microsoft.com/office/drawing/2014/main" id="{DC7F27D1-C13D-4E28-8535-2DA4A9C1FDFB}"/>
              </a:ext>
            </a:extLst>
          </p:cNvPr>
          <p:cNvSpPr txBox="1"/>
          <p:nvPr/>
        </p:nvSpPr>
        <p:spPr>
          <a:xfrm>
            <a:off x="4330575" y="1233873"/>
            <a:ext cx="353085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To be a Republican, I have to take the Red pill, which will: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Associate me with the group causing our humiliation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Violate conscience, disloyal to Jesus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Ostracize me from my tribe</a:t>
            </a:r>
          </a:p>
        </p:txBody>
      </p:sp>
      <p:sp>
        <p:nvSpPr>
          <p:cNvPr id="10" name="TextBox 9">
            <a:extLst>
              <a:ext uri="{FF2B5EF4-FFF2-40B4-BE49-F238E27FC236}">
                <a16:creationId xmlns:a16="http://schemas.microsoft.com/office/drawing/2014/main" id="{97A7B477-7E92-4EA0-A80E-38B46DA02C48}"/>
              </a:ext>
            </a:extLst>
          </p:cNvPr>
          <p:cNvSpPr txBox="1"/>
          <p:nvPr/>
        </p:nvSpPr>
        <p:spPr>
          <a:xfrm>
            <a:off x="8265635" y="751343"/>
            <a:ext cx="3380348" cy="535531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Police:keep</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in 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Pro-life hypocrisy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Law/order=White supremacy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Flag=white supremacy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Sexual purity&gt;human dignity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System doing it to 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White culture to assimilate into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Holding history=white supremacy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MAGA=MAWA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SCOTUS for Whites</a:t>
            </a:r>
          </a:p>
        </p:txBody>
      </p:sp>
    </p:spTree>
    <p:extLst>
      <p:ext uri="{BB962C8B-B14F-4D97-AF65-F5344CB8AC3E}">
        <p14:creationId xmlns:p14="http://schemas.microsoft.com/office/powerpoint/2010/main" val="3867433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3413E41-5B87-4D39-BE86-2818D3DAAABE}"/>
              </a:ext>
            </a:extLst>
          </p:cNvPr>
          <p:cNvSpPr/>
          <p:nvPr/>
        </p:nvSpPr>
        <p:spPr>
          <a:xfrm>
            <a:off x="275389" y="292069"/>
            <a:ext cx="3651562" cy="632837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AC57F40-30FB-47A1-9865-E901A125A48A}"/>
              </a:ext>
            </a:extLst>
          </p:cNvPr>
          <p:cNvSpPr txBox="1"/>
          <p:nvPr/>
        </p:nvSpPr>
        <p:spPr>
          <a:xfrm>
            <a:off x="3154430" y="382052"/>
            <a:ext cx="588315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Another Option: Open Package</a:t>
            </a:r>
          </a:p>
        </p:txBody>
      </p:sp>
      <p:sp>
        <p:nvSpPr>
          <p:cNvPr id="9" name="TextBox 8">
            <a:extLst>
              <a:ext uri="{FF2B5EF4-FFF2-40B4-BE49-F238E27FC236}">
                <a16:creationId xmlns:a16="http://schemas.microsoft.com/office/drawing/2014/main" id="{DC7F27D1-C13D-4E28-8535-2DA4A9C1FDFB}"/>
              </a:ext>
            </a:extLst>
          </p:cNvPr>
          <p:cNvSpPr txBox="1"/>
          <p:nvPr/>
        </p:nvSpPr>
        <p:spPr>
          <a:xfrm>
            <a:off x="7842457" y="1212969"/>
            <a:ext cx="4095371"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In the Kingdom, I don’t have to take either pill: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Associate with Jesus and His Word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Understand siblings have different  experiences, ways to express love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Choose as best we can in a fallen world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Collaborate without compromise (this far only)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Calmly trust the future to God</a:t>
            </a:r>
          </a:p>
        </p:txBody>
      </p:sp>
      <p:pic>
        <p:nvPicPr>
          <p:cNvPr id="4" name="Picture 3" descr="A person looking at the camera&#10;&#10;Description automatically generated">
            <a:extLst>
              <a:ext uri="{FF2B5EF4-FFF2-40B4-BE49-F238E27FC236}">
                <a16:creationId xmlns:a16="http://schemas.microsoft.com/office/drawing/2014/main" id="{40FF431A-1364-4ED1-9EE1-20AD0DEB8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679" y="3716580"/>
            <a:ext cx="3250094" cy="2159873"/>
          </a:xfrm>
          <a:prstGeom prst="rect">
            <a:avLst/>
          </a:prstGeom>
        </p:spPr>
      </p:pic>
      <p:sp>
        <p:nvSpPr>
          <p:cNvPr id="10" name="TextBox 9">
            <a:extLst>
              <a:ext uri="{FF2B5EF4-FFF2-40B4-BE49-F238E27FC236}">
                <a16:creationId xmlns:a16="http://schemas.microsoft.com/office/drawing/2014/main" id="{88CB159B-6D0E-490A-B811-BD7D39CE779D}"/>
              </a:ext>
            </a:extLst>
          </p:cNvPr>
          <p:cNvSpPr txBox="1"/>
          <p:nvPr/>
        </p:nvSpPr>
        <p:spPr>
          <a:xfrm>
            <a:off x="755668" y="966827"/>
            <a:ext cx="2828296" cy="53553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Love Police and Blacks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Pro-life womb-tomb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Civil order for 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Flag secondary to KOG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Sexual purity and human life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Equal econ opportunity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God values ethnic diversity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Accurate history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KOG&gt;USA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SCOTUS for all</a:t>
            </a:r>
          </a:p>
        </p:txBody>
      </p:sp>
      <p:pic>
        <p:nvPicPr>
          <p:cNvPr id="11" name="Picture 10">
            <a:extLst>
              <a:ext uri="{FF2B5EF4-FFF2-40B4-BE49-F238E27FC236}">
                <a16:creationId xmlns:a16="http://schemas.microsoft.com/office/drawing/2014/main" id="{C07CCAAE-B281-464B-A533-C7D285A62F60}"/>
              </a:ext>
            </a:extLst>
          </p:cNvPr>
          <p:cNvPicPr>
            <a:picLocks noChangeAspect="1"/>
          </p:cNvPicPr>
          <p:nvPr/>
        </p:nvPicPr>
        <p:blipFill>
          <a:blip r:embed="rId3"/>
          <a:stretch>
            <a:fillRect/>
          </a:stretch>
        </p:blipFill>
        <p:spPr>
          <a:xfrm>
            <a:off x="4324635" y="1148300"/>
            <a:ext cx="2894932" cy="2344074"/>
          </a:xfrm>
          <a:prstGeom prst="rect">
            <a:avLst/>
          </a:prstGeom>
        </p:spPr>
      </p:pic>
    </p:spTree>
    <p:extLst>
      <p:ext uri="{BB962C8B-B14F-4D97-AF65-F5344CB8AC3E}">
        <p14:creationId xmlns:p14="http://schemas.microsoft.com/office/powerpoint/2010/main" val="1343196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5154762" y="614020"/>
            <a:ext cx="183736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 Goal</a:t>
            </a:r>
          </a:p>
        </p:txBody>
      </p:sp>
      <p:sp>
        <p:nvSpPr>
          <p:cNvPr id="6" name="TextBox 5">
            <a:extLst>
              <a:ext uri="{FF2B5EF4-FFF2-40B4-BE49-F238E27FC236}">
                <a16:creationId xmlns:a16="http://schemas.microsoft.com/office/drawing/2014/main" id="{5BE92790-BEC0-4FE0-92E0-7C4D18179A60}"/>
              </a:ext>
            </a:extLst>
          </p:cNvPr>
          <p:cNvSpPr txBox="1"/>
          <p:nvPr/>
        </p:nvSpPr>
        <p:spPr>
          <a:xfrm>
            <a:off x="722015" y="1295223"/>
            <a:ext cx="517493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Conservatives (esp. White): As I put Kingdom first, I understand why a Black Christian would vote Democrat and still be on my side.</a:t>
            </a:r>
            <a:endParaRPr kumimoji="0" lang="en-US" sz="32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endParaRPr>
          </a:p>
        </p:txBody>
      </p:sp>
      <p:sp>
        <p:nvSpPr>
          <p:cNvPr id="4" name="TextBox 3">
            <a:extLst>
              <a:ext uri="{FF2B5EF4-FFF2-40B4-BE49-F238E27FC236}">
                <a16:creationId xmlns:a16="http://schemas.microsoft.com/office/drawing/2014/main" id="{F95C44D5-38FB-4F44-B24E-CCAD1D6164C4}"/>
              </a:ext>
            </a:extLst>
          </p:cNvPr>
          <p:cNvSpPr txBox="1"/>
          <p:nvPr/>
        </p:nvSpPr>
        <p:spPr>
          <a:xfrm>
            <a:off x="6578083" y="1295223"/>
            <a:ext cx="526246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African Americans (esp. Democrats): As I put Kingdom first, I understand why a White Christian could be a Republican and still be on our side.</a:t>
            </a:r>
            <a:endParaRPr kumimoji="0" lang="en-US" sz="32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191958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120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1811755" y="823910"/>
            <a:ext cx="883427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BLM </a:t>
            </a:r>
            <a:r>
              <a:rPr lang="en-US" sz="3200" dirty="0">
                <a:solidFill>
                  <a:prstClr val="white"/>
                </a:solidFill>
                <a:latin typeface="Palatino Linotype" panose="02040502050505030304" pitchFamily="18" charset="0"/>
              </a:rPr>
              <a:t>and CRT: </a:t>
            </a: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is it ok for me to endorse them?</a:t>
            </a:r>
          </a:p>
        </p:txBody>
      </p:sp>
      <p:sp>
        <p:nvSpPr>
          <p:cNvPr id="2" name="TextBox 1">
            <a:extLst>
              <a:ext uri="{FF2B5EF4-FFF2-40B4-BE49-F238E27FC236}">
                <a16:creationId xmlns:a16="http://schemas.microsoft.com/office/drawing/2014/main" id="{FC08BC4C-6175-456D-AD20-E7A83E763A81}"/>
              </a:ext>
            </a:extLst>
          </p:cNvPr>
          <p:cNvSpPr txBox="1"/>
          <p:nvPr/>
        </p:nvSpPr>
        <p:spPr>
          <a:xfrm>
            <a:off x="1299901" y="1874728"/>
            <a:ext cx="9857984" cy="283154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False dichotomies: open the package and separate the contents one by one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Palatino Linotype" panose="02040502050505030304" pitchFamily="18" charset="0"/>
              </a:rPr>
              <a:t>We can love more than one thing</a:t>
            </a: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Test everything, hold fast to the good (1 Th. 4:21)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Palatino Linotype" panose="02040502050505030304" pitchFamily="18" charset="0"/>
              </a:rPr>
              <a:t>Understand the difference in BLM and </a:t>
            </a:r>
            <a:r>
              <a:rPr lang="en-US" sz="3200" dirty="0" err="1">
                <a:solidFill>
                  <a:prstClr val="white"/>
                </a:solidFill>
                <a:latin typeface="Palatino Linotype" panose="02040502050505030304" pitchFamily="18" charset="0"/>
              </a:rPr>
              <a:t>blm</a:t>
            </a: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2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164300" y="614020"/>
            <a:ext cx="3818289"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My 10 Assumptions</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4031873"/>
          </a:xfrm>
          <a:prstGeom prst="rect">
            <a:avLst/>
          </a:prstGeom>
          <a:noFill/>
        </p:spPr>
        <p:txBody>
          <a:bodyPr wrap="square" rtlCol="0">
            <a:spAutoFit/>
          </a:bodyPr>
          <a:lstStyle/>
          <a:p>
            <a:pPr marL="514350" indent="-514350">
              <a:buFont typeface="+mj-lt"/>
              <a:buAutoNum type="arabicPeriod" startAt="7"/>
            </a:pPr>
            <a:r>
              <a:rPr lang="en-US" sz="3200" dirty="0">
                <a:solidFill>
                  <a:schemeClr val="bg1"/>
                </a:solidFill>
                <a:latin typeface="Palatino Linotype" panose="02040502050505030304" pitchFamily="18" charset="0"/>
              </a:rPr>
              <a:t>The answer is not political but relational.</a:t>
            </a:r>
          </a:p>
          <a:p>
            <a:pPr marL="514350" indent="-514350">
              <a:buFont typeface="+mj-lt"/>
              <a:buAutoNum type="arabicPeriod" startAt="7"/>
            </a:pPr>
            <a:r>
              <a:rPr lang="en-US" sz="3200" dirty="0">
                <a:solidFill>
                  <a:schemeClr val="bg1"/>
                </a:solidFill>
                <a:latin typeface="Palatino Linotype" panose="02040502050505030304" pitchFamily="18" charset="0"/>
              </a:rPr>
              <a:t>Be aware of grief: Dialogue is different in grief than it is afterward.</a:t>
            </a:r>
          </a:p>
          <a:p>
            <a:pPr marL="514350" indent="-514350">
              <a:buFont typeface="+mj-lt"/>
              <a:buAutoNum type="arabicPeriod" startAt="7"/>
            </a:pPr>
            <a:r>
              <a:rPr lang="en-US" sz="3200" dirty="0">
                <a:solidFill>
                  <a:schemeClr val="bg1"/>
                </a:solidFill>
                <a:latin typeface="Palatino Linotype" panose="02040502050505030304" pitchFamily="18" charset="0"/>
              </a:rPr>
              <a:t>Everyone (on all sides) feels disenfranchised and threatened.</a:t>
            </a:r>
          </a:p>
          <a:p>
            <a:pPr marL="514350" indent="-514350">
              <a:buFont typeface="+mj-lt"/>
              <a:buAutoNum type="arabicPeriod" startAt="7"/>
            </a:pPr>
            <a:r>
              <a:rPr lang="en-US" sz="3200" dirty="0">
                <a:solidFill>
                  <a:schemeClr val="bg1"/>
                </a:solidFill>
                <a:latin typeface="Palatino Linotype" panose="02040502050505030304" pitchFamily="18" charset="0"/>
              </a:rPr>
              <a:t>In America today, decisions are made based on tribalism more than on facts, making reconciliation difficult.</a:t>
            </a:r>
          </a:p>
        </p:txBody>
      </p:sp>
    </p:spTree>
    <p:extLst>
      <p:ext uri="{BB962C8B-B14F-4D97-AF65-F5344CB8AC3E}">
        <p14:creationId xmlns:p14="http://schemas.microsoft.com/office/powerpoint/2010/main" val="42742331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088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2542403" y="823910"/>
            <a:ext cx="737298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What do we do to make matters worse?</a:t>
            </a:r>
          </a:p>
        </p:txBody>
      </p:sp>
      <p:sp>
        <p:nvSpPr>
          <p:cNvPr id="2" name="TextBox 1">
            <a:extLst>
              <a:ext uri="{FF2B5EF4-FFF2-40B4-BE49-F238E27FC236}">
                <a16:creationId xmlns:a16="http://schemas.microsoft.com/office/drawing/2014/main" id="{FC08BC4C-6175-456D-AD20-E7A83E763A81}"/>
              </a:ext>
            </a:extLst>
          </p:cNvPr>
          <p:cNvSpPr txBox="1"/>
          <p:nvPr/>
        </p:nvSpPr>
        <p:spPr>
          <a:xfrm>
            <a:off x="1390390" y="1874728"/>
            <a:ext cx="9857984" cy="48013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Minimizing pain: “That was a long time ago” or “at least we’ve made a lot of progress” or “you should be glad to live in America”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Creating distance: “I’m not racist” or “there is no White privilege”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US values &gt; KOG values: “I don’t see color” or “we’re all Americans”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Insensitive to power differentials (locations, agendas)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510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456529" y="823910"/>
            <a:ext cx="554472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Caucasian Damaging Actions</a:t>
            </a:r>
          </a:p>
        </p:txBody>
      </p:sp>
      <p:sp>
        <p:nvSpPr>
          <p:cNvPr id="2" name="TextBox 1">
            <a:extLst>
              <a:ext uri="{FF2B5EF4-FFF2-40B4-BE49-F238E27FC236}">
                <a16:creationId xmlns:a16="http://schemas.microsoft.com/office/drawing/2014/main" id="{FC08BC4C-6175-456D-AD20-E7A83E763A81}"/>
              </a:ext>
            </a:extLst>
          </p:cNvPr>
          <p:cNvSpPr txBox="1"/>
          <p:nvPr/>
        </p:nvSpPr>
        <p:spPr>
          <a:xfrm>
            <a:off x="1390390" y="1874728"/>
            <a:ext cx="9857984" cy="283154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Making it about me and my pain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Telling Blacks how to feel or what to do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Asking Blacks to speak for all Blacks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Checking this off your list to ease your conscience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Taking on 400 years of humiliation and oppression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574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704194" y="823910"/>
            <a:ext cx="504939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Caucasian Helpful Actions</a:t>
            </a:r>
          </a:p>
        </p:txBody>
      </p:sp>
      <p:sp>
        <p:nvSpPr>
          <p:cNvPr id="2" name="TextBox 1">
            <a:extLst>
              <a:ext uri="{FF2B5EF4-FFF2-40B4-BE49-F238E27FC236}">
                <a16:creationId xmlns:a16="http://schemas.microsoft.com/office/drawing/2014/main" id="{FC08BC4C-6175-456D-AD20-E7A83E763A81}"/>
              </a:ext>
            </a:extLst>
          </p:cNvPr>
          <p:cNvSpPr txBox="1"/>
          <p:nvPr/>
        </p:nvSpPr>
        <p:spPr>
          <a:xfrm>
            <a:off x="1299900" y="1639338"/>
            <a:ext cx="9857984"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Listen with humility, be slow to anger, until you can say, “I get it!”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Learn to lament the pain of others even if you don’t feel it personally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Find a LT friend, build trust; don’t check off list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Use White advantage to do all the good you can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Look for opportunities, then speak truth in love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Find ways to serve together on equal footing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Don’t look to Blacks for absolution, but God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985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2697192" y="503276"/>
            <a:ext cx="701589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African American  Damaging Actions</a:t>
            </a:r>
          </a:p>
        </p:txBody>
      </p:sp>
      <p:sp>
        <p:nvSpPr>
          <p:cNvPr id="2" name="TextBox 1">
            <a:extLst>
              <a:ext uri="{FF2B5EF4-FFF2-40B4-BE49-F238E27FC236}">
                <a16:creationId xmlns:a16="http://schemas.microsoft.com/office/drawing/2014/main" id="{FC08BC4C-6175-456D-AD20-E7A83E763A81}"/>
              </a:ext>
            </a:extLst>
          </p:cNvPr>
          <p:cNvSpPr txBox="1"/>
          <p:nvPr/>
        </p:nvSpPr>
        <p:spPr>
          <a:xfrm>
            <a:off x="658668" y="1231734"/>
            <a:ext cx="10701196" cy="501675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Equating Republicans/Conservatives with White Supremacy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Lack of personal forgiveness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Assuming White people have more power than they do to change their peers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Assuming White people consciously use their ethnicity for personal gain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Using words as a weapon, e.g. White privilege, White supremacy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Assuming “advocates” have your best interest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6573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2894872" y="823910"/>
            <a:ext cx="666804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African American Helpful Actions</a:t>
            </a:r>
          </a:p>
        </p:txBody>
      </p:sp>
      <p:sp>
        <p:nvSpPr>
          <p:cNvPr id="2" name="TextBox 1">
            <a:extLst>
              <a:ext uri="{FF2B5EF4-FFF2-40B4-BE49-F238E27FC236}">
                <a16:creationId xmlns:a16="http://schemas.microsoft.com/office/drawing/2014/main" id="{FC08BC4C-6175-456D-AD20-E7A83E763A81}"/>
              </a:ext>
            </a:extLst>
          </p:cNvPr>
          <p:cNvSpPr txBox="1"/>
          <p:nvPr/>
        </p:nvSpPr>
        <p:spPr>
          <a:xfrm>
            <a:off x="1024074" y="1564243"/>
            <a:ext cx="10143851"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Be patient (Gal. 6:9)</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Leave vengeance to God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Don’t fall into entitlement, take all opportunities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Discourage victimhood, promote self-determination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Appreciate help from Republicans working within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Reciprocate awkward attempts at friendship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Speak the truth in love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Don’t look to Whites for dignity, but God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Serve together with White people on equal footing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430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1231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BB083D-A679-4DFE-9038-E9B72E3CA156}"/>
              </a:ext>
            </a:extLst>
          </p:cNvPr>
          <p:cNvSpPr txBox="1"/>
          <p:nvPr/>
        </p:nvSpPr>
        <p:spPr>
          <a:xfrm>
            <a:off x="950026" y="807523"/>
            <a:ext cx="104265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Application: What Do We Do?</a:t>
            </a: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6055148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7E65F6-E6FF-4CE4-A042-D7FF46934B42}"/>
              </a:ext>
            </a:extLst>
          </p:cNvPr>
          <p:cNvSpPr>
            <a:spLocks noGrp="1"/>
          </p:cNvSpPr>
          <p:nvPr>
            <p:ph type="subTitle" idx="1"/>
          </p:nvPr>
        </p:nvSpPr>
        <p:spPr>
          <a:xfrm>
            <a:off x="621145" y="475013"/>
            <a:ext cx="11076050" cy="5664530"/>
          </a:xfrm>
        </p:spPr>
        <p:txBody>
          <a:bodyPr>
            <a:noAutofit/>
          </a:bodyPr>
          <a:lstStyle/>
          <a:p>
            <a:r>
              <a:rPr lang="en-US" sz="3600" dirty="0">
                <a:latin typeface="Palatino Linotype" panose="02040502050505030304" pitchFamily="18" charset="0"/>
              </a:rPr>
              <a:t>PEP-C</a:t>
            </a:r>
          </a:p>
          <a:p>
            <a:r>
              <a:rPr lang="en-US" sz="3600" i="1" dirty="0">
                <a:latin typeface="Palatino Linotype" panose="02040502050505030304" pitchFamily="18" charset="0"/>
              </a:rPr>
              <a:t>A four-step roadmap to ethnic reconciliation in America</a:t>
            </a:r>
          </a:p>
          <a:p>
            <a:endParaRPr lang="en-US" sz="2800" dirty="0">
              <a:latin typeface="Palatino Linotype" panose="02040502050505030304" pitchFamily="18" charset="0"/>
            </a:endParaRPr>
          </a:p>
          <a:p>
            <a:r>
              <a:rPr lang="en-US" sz="4400" dirty="0">
                <a:solidFill>
                  <a:schemeClr val="accent5">
                    <a:lumMod val="60000"/>
                    <a:lumOff val="40000"/>
                  </a:schemeClr>
                </a:solidFill>
                <a:latin typeface="Palatino Linotype" panose="02040502050505030304" pitchFamily="18" charset="0"/>
              </a:rPr>
              <a:t>Prioritization-Education-Personalization</a:t>
            </a:r>
          </a:p>
          <a:p>
            <a:r>
              <a:rPr lang="en-US" sz="4400" dirty="0">
                <a:solidFill>
                  <a:schemeClr val="accent5">
                    <a:lumMod val="60000"/>
                    <a:lumOff val="40000"/>
                  </a:schemeClr>
                </a:solidFill>
                <a:latin typeface="Palatino Linotype" panose="02040502050505030304" pitchFamily="18" charset="0"/>
              </a:rPr>
              <a:t>COLLABORATION</a:t>
            </a:r>
          </a:p>
          <a:p>
            <a:pPr marL="514350" indent="-514350">
              <a:buFont typeface="+mj-lt"/>
              <a:buAutoNum type="arabicPeriod"/>
            </a:pPr>
            <a:endParaRPr lang="en-US" sz="2800" dirty="0">
              <a:latin typeface="Palatino Linotype" panose="02040502050505030304" pitchFamily="18" charset="0"/>
            </a:endParaRPr>
          </a:p>
          <a:p>
            <a:pPr algn="l"/>
            <a:endParaRPr lang="en-US" sz="2000" dirty="0">
              <a:latin typeface="Palatino Linotype" panose="02040502050505030304" pitchFamily="18" charset="0"/>
            </a:endParaRPr>
          </a:p>
          <a:p>
            <a:pPr algn="l"/>
            <a:endParaRPr lang="en-US" sz="2800" dirty="0">
              <a:latin typeface="Palatino Linotype" panose="02040502050505030304" pitchFamily="18" charset="0"/>
            </a:endParaRPr>
          </a:p>
        </p:txBody>
      </p:sp>
    </p:spTree>
    <p:extLst>
      <p:ext uri="{BB962C8B-B14F-4D97-AF65-F5344CB8AC3E}">
        <p14:creationId xmlns:p14="http://schemas.microsoft.com/office/powerpoint/2010/main" val="17404988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7E65F6-E6FF-4CE4-A042-D7FF46934B42}"/>
              </a:ext>
            </a:extLst>
          </p:cNvPr>
          <p:cNvSpPr>
            <a:spLocks noGrp="1"/>
          </p:cNvSpPr>
          <p:nvPr>
            <p:ph type="subTitle" idx="1"/>
          </p:nvPr>
        </p:nvSpPr>
        <p:spPr>
          <a:xfrm>
            <a:off x="621145" y="475013"/>
            <a:ext cx="11076050" cy="5664530"/>
          </a:xfrm>
          <a:noFill/>
        </p:spPr>
        <p:txBody>
          <a:bodyPr>
            <a:noAutofit/>
          </a:bodyPr>
          <a:lstStyle/>
          <a:p>
            <a:r>
              <a:rPr lang="en-US" sz="3600" dirty="0">
                <a:latin typeface="Palatino Linotype" panose="02040502050505030304" pitchFamily="18" charset="0"/>
              </a:rPr>
              <a:t>PEP-C</a:t>
            </a:r>
          </a:p>
          <a:p>
            <a:pPr algn="l"/>
            <a:endParaRPr lang="en-US" sz="2800" dirty="0">
              <a:latin typeface="Palatino Linotype" panose="02040502050505030304" pitchFamily="18" charset="0"/>
            </a:endParaRPr>
          </a:p>
        </p:txBody>
      </p:sp>
      <p:sp>
        <p:nvSpPr>
          <p:cNvPr id="4" name="Rectangle 3">
            <a:extLst>
              <a:ext uri="{FF2B5EF4-FFF2-40B4-BE49-F238E27FC236}">
                <a16:creationId xmlns:a16="http://schemas.microsoft.com/office/drawing/2014/main" id="{D74040F3-1DFB-4969-90BA-D0340E4381C6}"/>
              </a:ext>
            </a:extLst>
          </p:cNvPr>
          <p:cNvSpPr/>
          <p:nvPr/>
        </p:nvSpPr>
        <p:spPr>
          <a:xfrm>
            <a:off x="2894651" y="4608156"/>
            <a:ext cx="9089212" cy="914400"/>
          </a:xfrm>
          <a:prstGeom prst="rect">
            <a:avLst/>
          </a:prstGeom>
          <a:solidFill>
            <a:srgbClr val="A62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Prioritization (Christ and Kingdom)</a:t>
            </a:r>
          </a:p>
        </p:txBody>
      </p:sp>
      <p:sp>
        <p:nvSpPr>
          <p:cNvPr id="11" name="TextBox 10">
            <a:extLst>
              <a:ext uri="{FF2B5EF4-FFF2-40B4-BE49-F238E27FC236}">
                <a16:creationId xmlns:a16="http://schemas.microsoft.com/office/drawing/2014/main" id="{D8487607-86A9-4F95-B109-1B049C6A99D6}"/>
              </a:ext>
            </a:extLst>
          </p:cNvPr>
          <p:cNvSpPr txBox="1"/>
          <p:nvPr/>
        </p:nvSpPr>
        <p:spPr>
          <a:xfrm>
            <a:off x="494805" y="2153116"/>
            <a:ext cx="3352800" cy="2246769"/>
          </a:xfrm>
          <a:prstGeom prst="rect">
            <a:avLst/>
          </a:prstGeom>
          <a:solidFill>
            <a:srgbClr val="A62238"/>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Commitment to Christ and His Kingdom as foundational to reconciliation, with the Church taking the lead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Eph. 2, Jn. 15, Rev. 5, 1 Jn 3:8</a:t>
            </a:r>
          </a:p>
        </p:txBody>
      </p:sp>
    </p:spTree>
    <p:extLst>
      <p:ext uri="{BB962C8B-B14F-4D97-AF65-F5344CB8AC3E}">
        <p14:creationId xmlns:p14="http://schemas.microsoft.com/office/powerpoint/2010/main" val="1066008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3799618" y="614020"/>
            <a:ext cx="454765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Stages of Grief in Abuse</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4708981"/>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0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Shock and denial: </a:t>
            </a: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how can this still be happening?</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0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Pain and guilt: </a:t>
            </a: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maybe it’s partially my fault (maybe we </a:t>
            </a:r>
            <a:r>
              <a:rPr kumimoji="0" lang="en-US" sz="30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are</a:t>
            </a: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inferior, stupid, lazy, corrupt)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0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Anger and bargaining</a:t>
            </a: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harsh words, rioting, radical demands, vengeance, “I’m </a:t>
            </a:r>
            <a:r>
              <a:rPr kumimoji="0" lang="en-US" sz="3000" b="0" i="0" u="none" strike="noStrike" kern="1200" cap="none" spc="0" normalizeH="0" baseline="0" noProof="0" dirty="0" err="1">
                <a:ln>
                  <a:noFill/>
                </a:ln>
                <a:solidFill>
                  <a:prstClr val="white"/>
                </a:solidFill>
                <a:effectLst/>
                <a:uLnTx/>
                <a:uFillTx/>
                <a:latin typeface="Palatino Linotype" panose="02040502050505030304" pitchFamily="18" charset="0"/>
                <a:ea typeface="+mn-ea"/>
                <a:cs typeface="+mn-cs"/>
              </a:rPr>
              <a:t>gonna</a:t>
            </a: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get mine”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0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Depression:</a:t>
            </a: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“I’m sick of tired of being sick and tired”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0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Upward turn: </a:t>
            </a: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more calm and ready to talk reasonably</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0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Reconstruction:</a:t>
            </a: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begin putting the pieces back together</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0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Acceptance and hope: </a:t>
            </a:r>
            <a:r>
              <a:rPr kumimoji="0" lang="en-US" sz="30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gradual acceptance of a new future</a:t>
            </a:r>
          </a:p>
        </p:txBody>
      </p:sp>
    </p:spTree>
    <p:extLst>
      <p:ext uri="{BB962C8B-B14F-4D97-AF65-F5344CB8AC3E}">
        <p14:creationId xmlns:p14="http://schemas.microsoft.com/office/powerpoint/2010/main" val="2031360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7E65F6-E6FF-4CE4-A042-D7FF46934B42}"/>
              </a:ext>
            </a:extLst>
          </p:cNvPr>
          <p:cNvSpPr>
            <a:spLocks noGrp="1"/>
          </p:cNvSpPr>
          <p:nvPr>
            <p:ph type="subTitle" idx="1"/>
          </p:nvPr>
        </p:nvSpPr>
        <p:spPr>
          <a:xfrm>
            <a:off x="621145" y="475013"/>
            <a:ext cx="11076050" cy="5664530"/>
          </a:xfrm>
        </p:spPr>
        <p:txBody>
          <a:bodyPr>
            <a:noAutofit/>
          </a:bodyPr>
          <a:lstStyle/>
          <a:p>
            <a:r>
              <a:rPr lang="en-US" sz="3600" dirty="0">
                <a:latin typeface="Palatino Linotype" panose="02040502050505030304" pitchFamily="18" charset="0"/>
              </a:rPr>
              <a:t>PEP-C</a:t>
            </a:r>
          </a:p>
          <a:p>
            <a:pPr algn="l"/>
            <a:endParaRPr lang="en-US" sz="2800" dirty="0">
              <a:latin typeface="Palatino Linotype" panose="02040502050505030304" pitchFamily="18" charset="0"/>
            </a:endParaRPr>
          </a:p>
        </p:txBody>
      </p:sp>
      <p:sp>
        <p:nvSpPr>
          <p:cNvPr id="4" name="Rectangle 3">
            <a:extLst>
              <a:ext uri="{FF2B5EF4-FFF2-40B4-BE49-F238E27FC236}">
                <a16:creationId xmlns:a16="http://schemas.microsoft.com/office/drawing/2014/main" id="{D74040F3-1DFB-4969-90BA-D0340E4381C6}"/>
              </a:ext>
            </a:extLst>
          </p:cNvPr>
          <p:cNvSpPr/>
          <p:nvPr/>
        </p:nvSpPr>
        <p:spPr>
          <a:xfrm>
            <a:off x="2894651" y="4608156"/>
            <a:ext cx="9089212" cy="914400"/>
          </a:xfrm>
          <a:prstGeom prst="rect">
            <a:avLst/>
          </a:prstGeom>
          <a:solidFill>
            <a:srgbClr val="A62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Prioritization (Christ and Kingdom)</a:t>
            </a:r>
          </a:p>
        </p:txBody>
      </p:sp>
      <p:sp>
        <p:nvSpPr>
          <p:cNvPr id="8" name="Rectangle 7">
            <a:extLst>
              <a:ext uri="{FF2B5EF4-FFF2-40B4-BE49-F238E27FC236}">
                <a16:creationId xmlns:a16="http://schemas.microsoft.com/office/drawing/2014/main" id="{E6036FD1-CD30-4BED-B012-BE4F28C71F70}"/>
              </a:ext>
            </a:extLst>
          </p:cNvPr>
          <p:cNvSpPr/>
          <p:nvPr/>
        </p:nvSpPr>
        <p:spPr>
          <a:xfrm>
            <a:off x="3623636" y="3693756"/>
            <a:ext cx="7707085"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Education (Shared History)</a:t>
            </a:r>
          </a:p>
        </p:txBody>
      </p:sp>
      <p:sp>
        <p:nvSpPr>
          <p:cNvPr id="11" name="TextBox 10">
            <a:extLst>
              <a:ext uri="{FF2B5EF4-FFF2-40B4-BE49-F238E27FC236}">
                <a16:creationId xmlns:a16="http://schemas.microsoft.com/office/drawing/2014/main" id="{D8487607-86A9-4F95-B109-1B049C6A99D6}"/>
              </a:ext>
            </a:extLst>
          </p:cNvPr>
          <p:cNvSpPr txBox="1"/>
          <p:nvPr/>
        </p:nvSpPr>
        <p:spPr>
          <a:xfrm>
            <a:off x="494805" y="2459504"/>
            <a:ext cx="2984665" cy="1938992"/>
          </a:xfrm>
          <a:prstGeom prst="rect">
            <a:avLst/>
          </a:prstGeom>
          <a:solidFill>
            <a:srgbClr val="00B0F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Reading, videos, panels to understand history and new paradigms of processing info</a:t>
            </a:r>
          </a:p>
        </p:txBody>
      </p:sp>
    </p:spTree>
    <p:extLst>
      <p:ext uri="{BB962C8B-B14F-4D97-AF65-F5344CB8AC3E}">
        <p14:creationId xmlns:p14="http://schemas.microsoft.com/office/powerpoint/2010/main" val="36860373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7E65F6-E6FF-4CE4-A042-D7FF46934B42}"/>
              </a:ext>
            </a:extLst>
          </p:cNvPr>
          <p:cNvSpPr>
            <a:spLocks noGrp="1"/>
          </p:cNvSpPr>
          <p:nvPr>
            <p:ph type="subTitle" idx="1"/>
          </p:nvPr>
        </p:nvSpPr>
        <p:spPr>
          <a:xfrm>
            <a:off x="621145" y="475013"/>
            <a:ext cx="11076050" cy="5664530"/>
          </a:xfrm>
        </p:spPr>
        <p:txBody>
          <a:bodyPr>
            <a:noAutofit/>
          </a:bodyPr>
          <a:lstStyle/>
          <a:p>
            <a:r>
              <a:rPr lang="en-US" sz="3600" dirty="0">
                <a:latin typeface="Palatino Linotype" panose="02040502050505030304" pitchFamily="18" charset="0"/>
              </a:rPr>
              <a:t>PEP-C</a:t>
            </a:r>
          </a:p>
          <a:p>
            <a:pPr algn="l"/>
            <a:endParaRPr lang="en-US" sz="2800" dirty="0">
              <a:latin typeface="Palatino Linotype" panose="02040502050505030304" pitchFamily="18" charset="0"/>
            </a:endParaRPr>
          </a:p>
        </p:txBody>
      </p:sp>
      <p:sp>
        <p:nvSpPr>
          <p:cNvPr id="4" name="Rectangle 3">
            <a:extLst>
              <a:ext uri="{FF2B5EF4-FFF2-40B4-BE49-F238E27FC236}">
                <a16:creationId xmlns:a16="http://schemas.microsoft.com/office/drawing/2014/main" id="{D74040F3-1DFB-4969-90BA-D0340E4381C6}"/>
              </a:ext>
            </a:extLst>
          </p:cNvPr>
          <p:cNvSpPr/>
          <p:nvPr/>
        </p:nvSpPr>
        <p:spPr>
          <a:xfrm>
            <a:off x="2894651" y="4608156"/>
            <a:ext cx="9089212" cy="914400"/>
          </a:xfrm>
          <a:prstGeom prst="rect">
            <a:avLst/>
          </a:prstGeom>
          <a:solidFill>
            <a:srgbClr val="A62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Prioritization (Christ and Kingdom)</a:t>
            </a:r>
          </a:p>
        </p:txBody>
      </p:sp>
      <p:sp>
        <p:nvSpPr>
          <p:cNvPr id="8" name="Rectangle 7">
            <a:extLst>
              <a:ext uri="{FF2B5EF4-FFF2-40B4-BE49-F238E27FC236}">
                <a16:creationId xmlns:a16="http://schemas.microsoft.com/office/drawing/2014/main" id="{E6036FD1-CD30-4BED-B012-BE4F28C71F70}"/>
              </a:ext>
            </a:extLst>
          </p:cNvPr>
          <p:cNvSpPr/>
          <p:nvPr/>
        </p:nvSpPr>
        <p:spPr>
          <a:xfrm>
            <a:off x="3623636" y="3693756"/>
            <a:ext cx="7707085"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Education (Shared History)</a:t>
            </a:r>
          </a:p>
        </p:txBody>
      </p:sp>
      <p:sp>
        <p:nvSpPr>
          <p:cNvPr id="9" name="Rectangle 8">
            <a:extLst>
              <a:ext uri="{FF2B5EF4-FFF2-40B4-BE49-F238E27FC236}">
                <a16:creationId xmlns:a16="http://schemas.microsoft.com/office/drawing/2014/main" id="{6EE59CB1-90F8-4BFB-8DAD-87652F9C5BB5}"/>
              </a:ext>
            </a:extLst>
          </p:cNvPr>
          <p:cNvSpPr/>
          <p:nvPr/>
        </p:nvSpPr>
        <p:spPr>
          <a:xfrm>
            <a:off x="4241152" y="2779356"/>
            <a:ext cx="6472052"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Personalization (Trusted Friendship)</a:t>
            </a:r>
          </a:p>
        </p:txBody>
      </p:sp>
      <p:sp>
        <p:nvSpPr>
          <p:cNvPr id="11" name="TextBox 10">
            <a:extLst>
              <a:ext uri="{FF2B5EF4-FFF2-40B4-BE49-F238E27FC236}">
                <a16:creationId xmlns:a16="http://schemas.microsoft.com/office/drawing/2014/main" id="{D8487607-86A9-4F95-B109-1B049C6A99D6}"/>
              </a:ext>
            </a:extLst>
          </p:cNvPr>
          <p:cNvSpPr txBox="1"/>
          <p:nvPr/>
        </p:nvSpPr>
        <p:spPr>
          <a:xfrm>
            <a:off x="371765" y="1616621"/>
            <a:ext cx="3638639" cy="1938992"/>
          </a:xfrm>
          <a:prstGeom prst="rect">
            <a:avLst/>
          </a:prstGeom>
          <a:solidFill>
            <a:schemeClr val="accent2">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Relationship with another person who has a different life experience to listen, learn, lament together</a:t>
            </a:r>
          </a:p>
        </p:txBody>
      </p:sp>
    </p:spTree>
    <p:extLst>
      <p:ext uri="{BB962C8B-B14F-4D97-AF65-F5344CB8AC3E}">
        <p14:creationId xmlns:p14="http://schemas.microsoft.com/office/powerpoint/2010/main" val="21342579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2223085" y="614020"/>
            <a:ext cx="770076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Both Are Ignorant Due to Lack of Friends</a:t>
            </a:r>
          </a:p>
        </p:txBody>
      </p:sp>
      <p:sp>
        <p:nvSpPr>
          <p:cNvPr id="6" name="TextBox 5">
            <a:extLst>
              <a:ext uri="{FF2B5EF4-FFF2-40B4-BE49-F238E27FC236}">
                <a16:creationId xmlns:a16="http://schemas.microsoft.com/office/drawing/2014/main" id="{9D052B2D-B18E-4F88-B4D4-0A6701BB0BC3}"/>
              </a:ext>
            </a:extLst>
          </p:cNvPr>
          <p:cNvSpPr txBox="1"/>
          <p:nvPr/>
        </p:nvSpPr>
        <p:spPr>
          <a:xfrm>
            <a:off x="602617" y="1198795"/>
            <a:ext cx="5219427" cy="4585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Blacks: White friends to listen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Dismissed, corrected by Whites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Embarrassing to share experiences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Afraid to lose friends so clam up</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Fundamental distrust (when chips are down, “this close” to n-word)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Try to become White (distance)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Hard to explain experience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Worn out talking (wish Whites would explain it to other whites)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Silence misinterpreted as desire to retain supremacy</a:t>
            </a: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68207540-1EA9-4759-9DDA-37813FEE1B4C}"/>
              </a:ext>
            </a:extLst>
          </p:cNvPr>
          <p:cNvSpPr txBox="1"/>
          <p:nvPr/>
        </p:nvSpPr>
        <p:spPr>
          <a:xfrm>
            <a:off x="5822044" y="1198795"/>
            <a:ext cx="5515927" cy="5324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Whites: Black friends to explain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Fear of saying the wrong thing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Fear of being labeled a racist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Fear of being forced to admit to things we don’t really feel guilty about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Fear of friendship getting mired in race (“not that again”)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Don’t want to be seen as unpatriotic, leftist, or morally superior by other Anglos (Tribalism)</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958031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BB083D-A679-4DFE-9038-E9B72E3CA156}"/>
              </a:ext>
            </a:extLst>
          </p:cNvPr>
          <p:cNvSpPr txBox="1"/>
          <p:nvPr/>
        </p:nvSpPr>
        <p:spPr>
          <a:xfrm>
            <a:off x="950026" y="807523"/>
            <a:ext cx="10426535"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Friendship: Learn Respectful Dialogue</a:t>
            </a: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Eph. 4:29-30: “</a:t>
            </a:r>
            <a:r>
              <a:rPr kumimoji="0" lang="en-US" sz="28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Let no </a:t>
            </a:r>
            <a:r>
              <a:rPr kumimoji="0" lang="en-US" sz="2800" b="0" i="1"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corrupting talk </a:t>
            </a:r>
            <a:r>
              <a:rPr kumimoji="0" lang="en-US" sz="28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come out of your mouths, but only such as is good for </a:t>
            </a:r>
            <a:r>
              <a:rPr kumimoji="0" lang="en-US" sz="2800" b="0" i="1"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building up</a:t>
            </a:r>
            <a:r>
              <a:rPr kumimoji="0" lang="en-US" sz="28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as </a:t>
            </a:r>
            <a:r>
              <a:rPr kumimoji="0" lang="en-US" sz="2800" b="0" i="1"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fits the occasion</a:t>
            </a:r>
            <a:r>
              <a:rPr kumimoji="0" lang="en-US" sz="28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that it may give </a:t>
            </a:r>
            <a:r>
              <a:rPr kumimoji="0" lang="en-US" sz="2800" b="0" i="1"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rPr>
              <a:t>grace to those who hear</a:t>
            </a:r>
            <a:r>
              <a:rPr kumimoji="0" lang="en-US" sz="28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30 And do not grieve the Holy Spirit of God, by whom you were sealed for the day of redemption.”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We are not good at this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When we fail it grieves the Holy Spirit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We need to get better</a:t>
            </a:r>
          </a:p>
        </p:txBody>
      </p:sp>
    </p:spTree>
    <p:extLst>
      <p:ext uri="{BB962C8B-B14F-4D97-AF65-F5344CB8AC3E}">
        <p14:creationId xmlns:p14="http://schemas.microsoft.com/office/powerpoint/2010/main" val="31943944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BB083D-A679-4DFE-9038-E9B72E3CA156}"/>
              </a:ext>
            </a:extLst>
          </p:cNvPr>
          <p:cNvSpPr txBox="1"/>
          <p:nvPr/>
        </p:nvSpPr>
        <p:spPr>
          <a:xfrm>
            <a:off x="709188" y="361724"/>
            <a:ext cx="107736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Learn Respectful Dialogue</a:t>
            </a: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1 Timothy 1, 4, 6; James 3:13-18</a:t>
            </a:r>
          </a:p>
        </p:txBody>
      </p:sp>
      <p:sp>
        <p:nvSpPr>
          <p:cNvPr id="2" name="TextBox 1">
            <a:extLst>
              <a:ext uri="{FF2B5EF4-FFF2-40B4-BE49-F238E27FC236}">
                <a16:creationId xmlns:a16="http://schemas.microsoft.com/office/drawing/2014/main" id="{9F3F3A13-C457-4B13-B88E-CCC38B1DCA3E}"/>
              </a:ext>
            </a:extLst>
          </p:cNvPr>
          <p:cNvSpPr txBox="1"/>
          <p:nvPr/>
        </p:nvSpPr>
        <p:spPr>
          <a:xfrm>
            <a:off x="578559" y="1781885"/>
            <a:ext cx="4297379"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Cavolini" panose="020B0502040204020203" pitchFamily="66" charset="0"/>
              </a:rPr>
              <a:t>Friction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Cavolini" panose="020B0502040204020203" pitchFamily="66" charset="0"/>
              </a:rPr>
              <a:t>	Arguments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Cavolini" panose="020B0502040204020203" pitchFamily="66" charset="0"/>
              </a:rPr>
              <a:t>			Myths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Cavolini" panose="020B0502040204020203" pitchFamily="66" charset="0"/>
              </a:rPr>
              <a:t>Controversies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Cavolini" panose="020B0502040204020203" pitchFamily="66" charset="0"/>
              </a:rPr>
              <a:t>		Chaos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Cavolini" panose="020B0502040204020203" pitchFamily="66" charset="0"/>
              </a:rPr>
              <a:t>			Swerving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Cavolini" panose="020B0502040204020203" pitchFamily="66" charset="0"/>
              </a:rPr>
              <a:t>	Entitlement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Cavolini" panose="020B0502040204020203" pitchFamily="66" charset="0"/>
              </a:rPr>
              <a:t>		Speculations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Cavolini" panose="020B0502040204020203" pitchFamily="66" charset="0"/>
              </a:rPr>
              <a:t>Ambition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Cavolini" panose="020B0502040204020203" pitchFamily="66" charset="0"/>
              </a:rPr>
              <a:t>			Jealousy</a:t>
            </a:r>
            <a:endParaRPr kumimoji="0" lang="en-US" sz="2400" b="1" i="0" u="none" strike="noStrike" kern="1200" cap="none" spc="0" normalizeH="0" baseline="0" noProof="0" dirty="0">
              <a:ln>
                <a:noFill/>
              </a:ln>
              <a:solidFill>
                <a:prstClr val="white"/>
              </a:solidFill>
              <a:effectLst/>
              <a:uLnTx/>
              <a:uFillTx/>
              <a:latin typeface="Cavolini" panose="020B0502040204020203" pitchFamily="66" charset="0"/>
              <a:ea typeface="+mn-ea"/>
              <a:cs typeface="Cavolini" panose="020B0502040204020203" pitchFamily="66" charset="0"/>
            </a:endParaRPr>
          </a:p>
        </p:txBody>
      </p:sp>
      <p:sp>
        <p:nvSpPr>
          <p:cNvPr id="5" name="TextBox 4">
            <a:extLst>
              <a:ext uri="{FF2B5EF4-FFF2-40B4-BE49-F238E27FC236}">
                <a16:creationId xmlns:a16="http://schemas.microsoft.com/office/drawing/2014/main" id="{960FEDE1-4CAA-4F0D-826D-621DECAB91BC}"/>
              </a:ext>
            </a:extLst>
          </p:cNvPr>
          <p:cNvSpPr txBox="1"/>
          <p:nvPr/>
        </p:nvSpPr>
        <p:spPr>
          <a:xfrm>
            <a:off x="6978733" y="1840814"/>
            <a:ext cx="478277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mn-cs"/>
              </a:rPr>
              <a:t>Wandering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mn-cs"/>
              </a:rPr>
              <a:t>		Frantic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mn-cs"/>
              </a:rPr>
              <a:t>	 Rights 		Conspiracies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mn-cs"/>
              </a:rPr>
              <a:t>		Hatred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mn-cs"/>
              </a:rPr>
              <a:t>			Conflict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mn-cs"/>
              </a:rPr>
              <a:t>Confident assertions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mn-cs"/>
              </a:rPr>
              <a:t>			Pride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mn-cs"/>
              </a:rPr>
              <a:t>Vain discussions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mn-cs"/>
              </a:rPr>
              <a:t>		Without understanding</a:t>
            </a:r>
          </a:p>
        </p:txBody>
      </p:sp>
      <p:sp>
        <p:nvSpPr>
          <p:cNvPr id="3" name="Rectangle: Rounded Corners 2">
            <a:extLst>
              <a:ext uri="{FF2B5EF4-FFF2-40B4-BE49-F238E27FC236}">
                <a16:creationId xmlns:a16="http://schemas.microsoft.com/office/drawing/2014/main" id="{2C2B6AAC-56F1-439A-B5D7-D5AFF1064B9F}"/>
              </a:ext>
            </a:extLst>
          </p:cNvPr>
          <p:cNvSpPr/>
          <p:nvPr/>
        </p:nvSpPr>
        <p:spPr>
          <a:xfrm>
            <a:off x="4721911" y="2600248"/>
            <a:ext cx="2018923" cy="127638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haosSansLight" panose="02000604030000020004" pitchFamily="2" charset="0"/>
                <a:ea typeface="+mn-ea"/>
                <a:cs typeface="+mn-cs"/>
              </a:rPr>
              <a:t>Agitation</a:t>
            </a:r>
          </a:p>
        </p:txBody>
      </p:sp>
      <p:sp>
        <p:nvSpPr>
          <p:cNvPr id="6" name="TextBox 5">
            <a:extLst>
              <a:ext uri="{FF2B5EF4-FFF2-40B4-BE49-F238E27FC236}">
                <a16:creationId xmlns:a16="http://schemas.microsoft.com/office/drawing/2014/main" id="{16CDBEE1-0019-4EA1-9301-42BE857C1DF6}"/>
              </a:ext>
            </a:extLst>
          </p:cNvPr>
          <p:cNvSpPr txBox="1"/>
          <p:nvPr/>
        </p:nvSpPr>
        <p:spPr>
          <a:xfrm>
            <a:off x="678027" y="5972036"/>
            <a:ext cx="110834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4747"/>
                </a:solidFill>
                <a:effectLst/>
                <a:uLnTx/>
                <a:uFillTx/>
                <a:latin typeface="Palatino Linotype" panose="02040502050505030304" pitchFamily="18" charset="0"/>
                <a:ea typeface="+mn-ea"/>
                <a:cs typeface="+mn-cs"/>
              </a:rPr>
              <a:t>What fruit will come from this passion for justice and righteousness?</a:t>
            </a:r>
          </a:p>
        </p:txBody>
      </p:sp>
    </p:spTree>
    <p:extLst>
      <p:ext uri="{BB962C8B-B14F-4D97-AF65-F5344CB8AC3E}">
        <p14:creationId xmlns:p14="http://schemas.microsoft.com/office/powerpoint/2010/main" val="2731577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3F3A13-C457-4B13-B88E-CCC38B1DCA3E}"/>
              </a:ext>
            </a:extLst>
          </p:cNvPr>
          <p:cNvSpPr txBox="1"/>
          <p:nvPr/>
        </p:nvSpPr>
        <p:spPr>
          <a:xfrm>
            <a:off x="736603" y="1935578"/>
            <a:ext cx="363044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Confidence in Jesus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Love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Kingdom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Pure heart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Sincere faith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Stewarding deposit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Wisdom</a:t>
            </a:r>
          </a:p>
        </p:txBody>
      </p:sp>
      <p:sp>
        <p:nvSpPr>
          <p:cNvPr id="5" name="TextBox 4">
            <a:extLst>
              <a:ext uri="{FF2B5EF4-FFF2-40B4-BE49-F238E27FC236}">
                <a16:creationId xmlns:a16="http://schemas.microsoft.com/office/drawing/2014/main" id="{960FEDE1-4CAA-4F0D-826D-621DECAB91BC}"/>
              </a:ext>
            </a:extLst>
          </p:cNvPr>
          <p:cNvSpPr txBox="1"/>
          <p:nvPr/>
        </p:nvSpPr>
        <p:spPr>
          <a:xfrm>
            <a:off x="7579436" y="1905506"/>
            <a:ext cx="363044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Humility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Peaceable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Gentle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Open to reason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Merciful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Impartial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Sincere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Good conscience</a:t>
            </a:r>
          </a:p>
        </p:txBody>
      </p:sp>
      <p:sp>
        <p:nvSpPr>
          <p:cNvPr id="3" name="Rectangle: Rounded Corners 2">
            <a:extLst>
              <a:ext uri="{FF2B5EF4-FFF2-40B4-BE49-F238E27FC236}">
                <a16:creationId xmlns:a16="http://schemas.microsoft.com/office/drawing/2014/main" id="{2C2B6AAC-56F1-439A-B5D7-D5AFF1064B9F}"/>
              </a:ext>
            </a:extLst>
          </p:cNvPr>
          <p:cNvSpPr/>
          <p:nvPr/>
        </p:nvSpPr>
        <p:spPr>
          <a:xfrm>
            <a:off x="4750719" y="2570322"/>
            <a:ext cx="2073244" cy="1271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Tranquility</a:t>
            </a:r>
          </a:p>
        </p:txBody>
      </p:sp>
      <p:sp>
        <p:nvSpPr>
          <p:cNvPr id="6" name="TextBox 5">
            <a:extLst>
              <a:ext uri="{FF2B5EF4-FFF2-40B4-BE49-F238E27FC236}">
                <a16:creationId xmlns:a16="http://schemas.microsoft.com/office/drawing/2014/main" id="{80870C10-81B8-4BF5-9FAD-D74202BD2E44}"/>
              </a:ext>
            </a:extLst>
          </p:cNvPr>
          <p:cNvSpPr txBox="1"/>
          <p:nvPr/>
        </p:nvSpPr>
        <p:spPr>
          <a:xfrm>
            <a:off x="709188" y="361724"/>
            <a:ext cx="107736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Learn Respectful Dialogue</a:t>
            </a:r>
            <a:endParaRPr kumimoji="0" lang="en-US" sz="28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1 Timothy 1, 4, 6; James 3:13-18</a:t>
            </a:r>
          </a:p>
        </p:txBody>
      </p:sp>
      <p:sp>
        <p:nvSpPr>
          <p:cNvPr id="7" name="TextBox 6">
            <a:extLst>
              <a:ext uri="{FF2B5EF4-FFF2-40B4-BE49-F238E27FC236}">
                <a16:creationId xmlns:a16="http://schemas.microsoft.com/office/drawing/2014/main" id="{3C967B3B-147E-458D-8231-BDC44D37D24F}"/>
              </a:ext>
            </a:extLst>
          </p:cNvPr>
          <p:cNvSpPr txBox="1"/>
          <p:nvPr/>
        </p:nvSpPr>
        <p:spPr>
          <a:xfrm>
            <a:off x="709188" y="5384289"/>
            <a:ext cx="110834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F0"/>
                </a:solidFill>
                <a:effectLst/>
                <a:uLnTx/>
                <a:uFillTx/>
                <a:latin typeface="Palatino Linotype" panose="02040502050505030304" pitchFamily="18" charset="0"/>
                <a:ea typeface="+mn-ea"/>
                <a:cs typeface="+mn-cs"/>
              </a:rPr>
              <a:t>What fruit will come from this passion for justice and righteousness?</a:t>
            </a:r>
          </a:p>
        </p:txBody>
      </p:sp>
    </p:spTree>
    <p:extLst>
      <p:ext uri="{BB962C8B-B14F-4D97-AF65-F5344CB8AC3E}">
        <p14:creationId xmlns:p14="http://schemas.microsoft.com/office/powerpoint/2010/main" val="1474055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7E65F6-E6FF-4CE4-A042-D7FF46934B42}"/>
              </a:ext>
            </a:extLst>
          </p:cNvPr>
          <p:cNvSpPr>
            <a:spLocks noGrp="1"/>
          </p:cNvSpPr>
          <p:nvPr>
            <p:ph type="subTitle" idx="1"/>
          </p:nvPr>
        </p:nvSpPr>
        <p:spPr>
          <a:xfrm>
            <a:off x="621145" y="475013"/>
            <a:ext cx="11076050" cy="5664530"/>
          </a:xfrm>
        </p:spPr>
        <p:txBody>
          <a:bodyPr>
            <a:noAutofit/>
          </a:bodyPr>
          <a:lstStyle/>
          <a:p>
            <a:r>
              <a:rPr lang="en-US" sz="3600" dirty="0">
                <a:latin typeface="Palatino Linotype" panose="02040502050505030304" pitchFamily="18" charset="0"/>
              </a:rPr>
              <a:t>PEP-C</a:t>
            </a:r>
          </a:p>
          <a:p>
            <a:pPr algn="l"/>
            <a:endParaRPr lang="en-US" sz="2800" dirty="0">
              <a:latin typeface="Palatino Linotype" panose="02040502050505030304" pitchFamily="18" charset="0"/>
            </a:endParaRPr>
          </a:p>
        </p:txBody>
      </p:sp>
      <p:sp>
        <p:nvSpPr>
          <p:cNvPr id="4" name="Rectangle 3">
            <a:extLst>
              <a:ext uri="{FF2B5EF4-FFF2-40B4-BE49-F238E27FC236}">
                <a16:creationId xmlns:a16="http://schemas.microsoft.com/office/drawing/2014/main" id="{D74040F3-1DFB-4969-90BA-D0340E4381C6}"/>
              </a:ext>
            </a:extLst>
          </p:cNvPr>
          <p:cNvSpPr/>
          <p:nvPr/>
        </p:nvSpPr>
        <p:spPr>
          <a:xfrm>
            <a:off x="2894651" y="4608156"/>
            <a:ext cx="9089212" cy="914400"/>
          </a:xfrm>
          <a:prstGeom prst="rect">
            <a:avLst/>
          </a:prstGeom>
          <a:solidFill>
            <a:srgbClr val="A62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Prioritization (Christ and Kingdom)</a:t>
            </a:r>
          </a:p>
        </p:txBody>
      </p:sp>
      <p:sp>
        <p:nvSpPr>
          <p:cNvPr id="8" name="Rectangle 7">
            <a:extLst>
              <a:ext uri="{FF2B5EF4-FFF2-40B4-BE49-F238E27FC236}">
                <a16:creationId xmlns:a16="http://schemas.microsoft.com/office/drawing/2014/main" id="{E6036FD1-CD30-4BED-B012-BE4F28C71F70}"/>
              </a:ext>
            </a:extLst>
          </p:cNvPr>
          <p:cNvSpPr/>
          <p:nvPr/>
        </p:nvSpPr>
        <p:spPr>
          <a:xfrm>
            <a:off x="3623636" y="3693756"/>
            <a:ext cx="7707085"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Education (Shared History)</a:t>
            </a:r>
          </a:p>
        </p:txBody>
      </p:sp>
      <p:sp>
        <p:nvSpPr>
          <p:cNvPr id="9" name="Rectangle 8">
            <a:extLst>
              <a:ext uri="{FF2B5EF4-FFF2-40B4-BE49-F238E27FC236}">
                <a16:creationId xmlns:a16="http://schemas.microsoft.com/office/drawing/2014/main" id="{6EE59CB1-90F8-4BFB-8DAD-87652F9C5BB5}"/>
              </a:ext>
            </a:extLst>
          </p:cNvPr>
          <p:cNvSpPr/>
          <p:nvPr/>
        </p:nvSpPr>
        <p:spPr>
          <a:xfrm>
            <a:off x="4241152" y="2779356"/>
            <a:ext cx="6472052"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Personalization (Trusted Friendship)</a:t>
            </a:r>
          </a:p>
        </p:txBody>
      </p:sp>
      <p:sp>
        <p:nvSpPr>
          <p:cNvPr id="10" name="Rectangle 9">
            <a:extLst>
              <a:ext uri="{FF2B5EF4-FFF2-40B4-BE49-F238E27FC236}">
                <a16:creationId xmlns:a16="http://schemas.microsoft.com/office/drawing/2014/main" id="{27C22270-2F76-4A90-ACA7-41952220BC89}"/>
              </a:ext>
            </a:extLst>
          </p:cNvPr>
          <p:cNvSpPr/>
          <p:nvPr/>
        </p:nvSpPr>
        <p:spPr>
          <a:xfrm>
            <a:off x="4561786" y="1864956"/>
            <a:ext cx="5830784"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COLLABORATION (Common Task)</a:t>
            </a:r>
          </a:p>
        </p:txBody>
      </p:sp>
      <p:sp>
        <p:nvSpPr>
          <p:cNvPr id="11" name="TextBox 10">
            <a:extLst>
              <a:ext uri="{FF2B5EF4-FFF2-40B4-BE49-F238E27FC236}">
                <a16:creationId xmlns:a16="http://schemas.microsoft.com/office/drawing/2014/main" id="{D8487607-86A9-4F95-B109-1B049C6A99D6}"/>
              </a:ext>
            </a:extLst>
          </p:cNvPr>
          <p:cNvSpPr txBox="1"/>
          <p:nvPr/>
        </p:nvSpPr>
        <p:spPr>
          <a:xfrm>
            <a:off x="475679" y="1172206"/>
            <a:ext cx="3590306" cy="2308324"/>
          </a:xfrm>
          <a:prstGeom prst="rect">
            <a:avLst/>
          </a:prstGeom>
          <a:solidFill>
            <a:srgbClr val="7030A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Payoff: Kingdom, </a:t>
            </a:r>
            <a:r>
              <a:rPr kumimoji="0" lang="en-US" sz="2400" b="0" i="0" u="none" strike="noStrike" kern="1200" cap="none" spc="0" normalizeH="0" baseline="0" noProof="0" dirty="0" err="1">
                <a:ln>
                  <a:noFill/>
                </a:ln>
                <a:solidFill>
                  <a:prstClr val="white"/>
                </a:solidFill>
                <a:effectLst/>
                <a:uLnTx/>
                <a:uFillTx/>
                <a:latin typeface="Palatino Linotype" panose="02040502050505030304" pitchFamily="18" charset="0"/>
                <a:ea typeface="+mn-ea"/>
                <a:cs typeface="+mn-cs"/>
              </a:rPr>
              <a:t>transcendant</a:t>
            </a:r>
            <a:r>
              <a:rPr kumimoji="0" lang="en-US" sz="2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activity on equal footing displaying unity as a by-product rather than goal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Jn 17:23, Acts 17:27</a:t>
            </a:r>
          </a:p>
        </p:txBody>
      </p:sp>
    </p:spTree>
    <p:extLst>
      <p:ext uri="{BB962C8B-B14F-4D97-AF65-F5344CB8AC3E}">
        <p14:creationId xmlns:p14="http://schemas.microsoft.com/office/powerpoint/2010/main" val="40671971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7E65F6-E6FF-4CE4-A042-D7FF46934B42}"/>
              </a:ext>
            </a:extLst>
          </p:cNvPr>
          <p:cNvSpPr>
            <a:spLocks noGrp="1"/>
          </p:cNvSpPr>
          <p:nvPr>
            <p:ph type="subTitle" idx="1"/>
          </p:nvPr>
        </p:nvSpPr>
        <p:spPr>
          <a:xfrm>
            <a:off x="621145" y="475013"/>
            <a:ext cx="11076050" cy="5664530"/>
          </a:xfrm>
        </p:spPr>
        <p:txBody>
          <a:bodyPr>
            <a:noAutofit/>
          </a:bodyPr>
          <a:lstStyle/>
          <a:p>
            <a:r>
              <a:rPr lang="en-US" sz="3600" dirty="0">
                <a:latin typeface="Palatino Linotype" panose="02040502050505030304" pitchFamily="18" charset="0"/>
              </a:rPr>
              <a:t>PEP-C</a:t>
            </a:r>
          </a:p>
          <a:p>
            <a:pPr algn="l"/>
            <a:endParaRPr lang="en-US" sz="2800" dirty="0">
              <a:latin typeface="Palatino Linotype" panose="02040502050505030304" pitchFamily="18" charset="0"/>
            </a:endParaRPr>
          </a:p>
        </p:txBody>
      </p:sp>
      <p:sp>
        <p:nvSpPr>
          <p:cNvPr id="10" name="Rectangle 9">
            <a:extLst>
              <a:ext uri="{FF2B5EF4-FFF2-40B4-BE49-F238E27FC236}">
                <a16:creationId xmlns:a16="http://schemas.microsoft.com/office/drawing/2014/main" id="{27C22270-2F76-4A90-ACA7-41952220BC89}"/>
              </a:ext>
            </a:extLst>
          </p:cNvPr>
          <p:cNvSpPr/>
          <p:nvPr/>
        </p:nvSpPr>
        <p:spPr>
          <a:xfrm>
            <a:off x="3360717" y="1413164"/>
            <a:ext cx="5830784"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COLLABORATION (Common Task)</a:t>
            </a:r>
          </a:p>
        </p:txBody>
      </p:sp>
      <p:sp>
        <p:nvSpPr>
          <p:cNvPr id="11" name="TextBox 10">
            <a:extLst>
              <a:ext uri="{FF2B5EF4-FFF2-40B4-BE49-F238E27FC236}">
                <a16:creationId xmlns:a16="http://schemas.microsoft.com/office/drawing/2014/main" id="{118E2D9A-F4BE-441C-AFC1-CA126D90B955}"/>
              </a:ext>
            </a:extLst>
          </p:cNvPr>
          <p:cNvSpPr txBox="1"/>
          <p:nvPr/>
        </p:nvSpPr>
        <p:spPr>
          <a:xfrm>
            <a:off x="1258784" y="2712982"/>
            <a:ext cx="10034649" cy="206210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Palatino Linotype" panose="02040502050505030304" pitchFamily="18" charset="0"/>
              </a:rPr>
              <a:t>Find a church of another ethnicity to partner with</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Palatino Linotype" panose="02040502050505030304" pitchFamily="18" charset="0"/>
              </a:rPr>
              <a:t>Periodic joint worship services</a:t>
            </a:r>
          </a:p>
          <a:p>
            <a:pPr marL="342900" indent="-342900" defTabSz="457200">
              <a:buFont typeface="Arial" panose="020B0604020202020204" pitchFamily="34" charset="0"/>
              <a:buChar char="•"/>
            </a:pPr>
            <a:r>
              <a:rPr lang="en-US" sz="3200" dirty="0">
                <a:solidFill>
                  <a:prstClr val="white"/>
                </a:solidFill>
                <a:latin typeface="Palatino Linotype" panose="02040502050505030304" pitchFamily="18" charset="0"/>
              </a:rPr>
              <a:t>Formulate joint ventures </a:t>
            </a:r>
          </a:p>
          <a:p>
            <a:pPr marL="342900" indent="-342900" defTabSz="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Plan joint retreat with two congregations</a:t>
            </a:r>
          </a:p>
        </p:txBody>
      </p:sp>
    </p:spTree>
    <p:extLst>
      <p:ext uri="{BB962C8B-B14F-4D97-AF65-F5344CB8AC3E}">
        <p14:creationId xmlns:p14="http://schemas.microsoft.com/office/powerpoint/2010/main" val="26904404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7E65F6-E6FF-4CE4-A042-D7FF46934B42}"/>
              </a:ext>
            </a:extLst>
          </p:cNvPr>
          <p:cNvSpPr>
            <a:spLocks noGrp="1"/>
          </p:cNvSpPr>
          <p:nvPr>
            <p:ph type="subTitle" idx="1"/>
          </p:nvPr>
        </p:nvSpPr>
        <p:spPr>
          <a:xfrm>
            <a:off x="621145" y="475013"/>
            <a:ext cx="11076050" cy="5664530"/>
          </a:xfrm>
        </p:spPr>
        <p:txBody>
          <a:bodyPr>
            <a:noAutofit/>
          </a:bodyPr>
          <a:lstStyle/>
          <a:p>
            <a:r>
              <a:rPr lang="en-US" sz="3600" dirty="0">
                <a:latin typeface="Palatino Linotype" panose="02040502050505030304" pitchFamily="18" charset="0"/>
              </a:rPr>
              <a:t>PEP-C</a:t>
            </a:r>
          </a:p>
          <a:p>
            <a:pPr algn="l"/>
            <a:endParaRPr lang="en-US" sz="2800" dirty="0">
              <a:latin typeface="Palatino Linotype" panose="02040502050505030304" pitchFamily="18" charset="0"/>
            </a:endParaRPr>
          </a:p>
        </p:txBody>
      </p:sp>
      <p:sp>
        <p:nvSpPr>
          <p:cNvPr id="10" name="Rectangle 9">
            <a:extLst>
              <a:ext uri="{FF2B5EF4-FFF2-40B4-BE49-F238E27FC236}">
                <a16:creationId xmlns:a16="http://schemas.microsoft.com/office/drawing/2014/main" id="{27C22270-2F76-4A90-ACA7-41952220BC89}"/>
              </a:ext>
            </a:extLst>
          </p:cNvPr>
          <p:cNvSpPr/>
          <p:nvPr/>
        </p:nvSpPr>
        <p:spPr>
          <a:xfrm>
            <a:off x="3360717" y="1413164"/>
            <a:ext cx="5830784"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COLLABORATION (Common Task)</a:t>
            </a:r>
          </a:p>
        </p:txBody>
      </p:sp>
      <p:sp>
        <p:nvSpPr>
          <p:cNvPr id="11" name="TextBox 10">
            <a:extLst>
              <a:ext uri="{FF2B5EF4-FFF2-40B4-BE49-F238E27FC236}">
                <a16:creationId xmlns:a16="http://schemas.microsoft.com/office/drawing/2014/main" id="{118E2D9A-F4BE-441C-AFC1-CA126D90B955}"/>
              </a:ext>
            </a:extLst>
          </p:cNvPr>
          <p:cNvSpPr txBox="1"/>
          <p:nvPr/>
        </p:nvSpPr>
        <p:spPr>
          <a:xfrm>
            <a:off x="1258784" y="2712982"/>
            <a:ext cx="10034649" cy="304698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Black/White team volunteer in public school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Host quarterly/annual outreach events together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Go on mission trips together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Start a prison ministry together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Work together to reach third culture (diaspora)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Start a Reconciliation Fellowship-type group</a:t>
            </a:r>
          </a:p>
        </p:txBody>
      </p:sp>
    </p:spTree>
    <p:extLst>
      <p:ext uri="{BB962C8B-B14F-4D97-AF65-F5344CB8AC3E}">
        <p14:creationId xmlns:p14="http://schemas.microsoft.com/office/powerpoint/2010/main" val="14864144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7E65F6-E6FF-4CE4-A042-D7FF46934B42}"/>
              </a:ext>
            </a:extLst>
          </p:cNvPr>
          <p:cNvSpPr>
            <a:spLocks noGrp="1"/>
          </p:cNvSpPr>
          <p:nvPr>
            <p:ph type="subTitle" idx="1"/>
          </p:nvPr>
        </p:nvSpPr>
        <p:spPr>
          <a:xfrm>
            <a:off x="621145" y="475013"/>
            <a:ext cx="11076050" cy="5664530"/>
          </a:xfrm>
        </p:spPr>
        <p:txBody>
          <a:bodyPr>
            <a:noAutofit/>
          </a:bodyPr>
          <a:lstStyle/>
          <a:p>
            <a:r>
              <a:rPr lang="en-US" sz="3600" dirty="0">
                <a:latin typeface="Palatino Linotype" panose="02040502050505030304" pitchFamily="18" charset="0"/>
              </a:rPr>
              <a:t>PEP-C</a:t>
            </a:r>
          </a:p>
          <a:p>
            <a:pPr algn="l"/>
            <a:endParaRPr lang="en-US" sz="2800" dirty="0">
              <a:latin typeface="Palatino Linotype" panose="02040502050505030304" pitchFamily="18" charset="0"/>
            </a:endParaRPr>
          </a:p>
        </p:txBody>
      </p:sp>
      <p:sp>
        <p:nvSpPr>
          <p:cNvPr id="4" name="Rectangle 3">
            <a:extLst>
              <a:ext uri="{FF2B5EF4-FFF2-40B4-BE49-F238E27FC236}">
                <a16:creationId xmlns:a16="http://schemas.microsoft.com/office/drawing/2014/main" id="{D74040F3-1DFB-4969-90BA-D0340E4381C6}"/>
              </a:ext>
            </a:extLst>
          </p:cNvPr>
          <p:cNvSpPr/>
          <p:nvPr/>
        </p:nvSpPr>
        <p:spPr>
          <a:xfrm>
            <a:off x="1614564" y="4180115"/>
            <a:ext cx="9089212" cy="914400"/>
          </a:xfrm>
          <a:prstGeom prst="rect">
            <a:avLst/>
          </a:prstGeom>
          <a:solidFill>
            <a:srgbClr val="A62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Prioritization (Christ and Kingdom)</a:t>
            </a:r>
          </a:p>
        </p:txBody>
      </p:sp>
      <p:sp>
        <p:nvSpPr>
          <p:cNvPr id="8" name="Rectangle 7">
            <a:extLst>
              <a:ext uri="{FF2B5EF4-FFF2-40B4-BE49-F238E27FC236}">
                <a16:creationId xmlns:a16="http://schemas.microsoft.com/office/drawing/2014/main" id="{E6036FD1-CD30-4BED-B012-BE4F28C71F70}"/>
              </a:ext>
            </a:extLst>
          </p:cNvPr>
          <p:cNvSpPr/>
          <p:nvPr/>
        </p:nvSpPr>
        <p:spPr>
          <a:xfrm>
            <a:off x="2327564" y="3250871"/>
            <a:ext cx="7707085"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Education (Shared History)</a:t>
            </a:r>
          </a:p>
        </p:txBody>
      </p:sp>
      <p:sp>
        <p:nvSpPr>
          <p:cNvPr id="9" name="Rectangle 8">
            <a:extLst>
              <a:ext uri="{FF2B5EF4-FFF2-40B4-BE49-F238E27FC236}">
                <a16:creationId xmlns:a16="http://schemas.microsoft.com/office/drawing/2014/main" id="{6EE59CB1-90F8-4BFB-8DAD-87652F9C5BB5}"/>
              </a:ext>
            </a:extLst>
          </p:cNvPr>
          <p:cNvSpPr/>
          <p:nvPr/>
        </p:nvSpPr>
        <p:spPr>
          <a:xfrm>
            <a:off x="3040083" y="2321627"/>
            <a:ext cx="6472052"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Personalization (Trusted Friendship)</a:t>
            </a:r>
          </a:p>
        </p:txBody>
      </p:sp>
      <p:sp>
        <p:nvSpPr>
          <p:cNvPr id="10" name="Rectangle 9">
            <a:extLst>
              <a:ext uri="{FF2B5EF4-FFF2-40B4-BE49-F238E27FC236}">
                <a16:creationId xmlns:a16="http://schemas.microsoft.com/office/drawing/2014/main" id="{27C22270-2F76-4A90-ACA7-41952220BC89}"/>
              </a:ext>
            </a:extLst>
          </p:cNvPr>
          <p:cNvSpPr/>
          <p:nvPr/>
        </p:nvSpPr>
        <p:spPr>
          <a:xfrm>
            <a:off x="3360717" y="1413164"/>
            <a:ext cx="5830784"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COLLABORATION (Common Task)</a:t>
            </a:r>
          </a:p>
        </p:txBody>
      </p:sp>
    </p:spTree>
    <p:extLst>
      <p:ext uri="{BB962C8B-B14F-4D97-AF65-F5344CB8AC3E}">
        <p14:creationId xmlns:p14="http://schemas.microsoft.com/office/powerpoint/2010/main" val="233582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5043453" y="614020"/>
            <a:ext cx="2059988"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Tribalism*</a:t>
            </a:r>
          </a:p>
        </p:txBody>
      </p:sp>
      <p:sp>
        <p:nvSpPr>
          <p:cNvPr id="6" name="TextBox 5">
            <a:extLst>
              <a:ext uri="{FF2B5EF4-FFF2-40B4-BE49-F238E27FC236}">
                <a16:creationId xmlns:a16="http://schemas.microsoft.com/office/drawing/2014/main" id="{5BE92790-BEC0-4FE0-92E0-7C4D18179A60}"/>
              </a:ext>
            </a:extLst>
          </p:cNvPr>
          <p:cNvSpPr txBox="1"/>
          <p:nvPr/>
        </p:nvSpPr>
        <p:spPr>
          <a:xfrm>
            <a:off x="960720" y="1198795"/>
            <a:ext cx="10225454" cy="4770537"/>
          </a:xfrm>
          <a:prstGeom prst="rect">
            <a:avLst/>
          </a:prstGeom>
          <a:noFill/>
        </p:spPr>
        <p:txBody>
          <a:bodyPr wrap="square" rtlCol="0">
            <a:spAutoFit/>
          </a:bodyPr>
          <a:lstStyle/>
          <a:p>
            <a:pPr marL="514350" indent="-514350">
              <a:buFont typeface="Arial" panose="020B0604020202020204" pitchFamily="34" charset="0"/>
              <a:buChar char="•"/>
            </a:pPr>
            <a:r>
              <a:rPr lang="en-US" sz="2800" dirty="0">
                <a:solidFill>
                  <a:schemeClr val="bg1"/>
                </a:solidFill>
                <a:latin typeface="Palatino Linotype" panose="02040502050505030304" pitchFamily="18" charset="0"/>
              </a:rPr>
              <a:t>It used to be believed that if people had access to shared information, we would be more unified (i.e. facts change minds).</a:t>
            </a:r>
          </a:p>
          <a:p>
            <a:pPr marL="514350" indent="-514350">
              <a:buFont typeface="Arial" panose="020B0604020202020204" pitchFamily="34" charset="0"/>
              <a:buChar char="•"/>
            </a:pPr>
            <a:r>
              <a:rPr lang="en-US" sz="2800" dirty="0">
                <a:solidFill>
                  <a:schemeClr val="bg1"/>
                </a:solidFill>
                <a:latin typeface="Palatino Linotype" panose="02040502050505030304" pitchFamily="18" charset="0"/>
              </a:rPr>
              <a:t>The desire to be a good member of the tribe is now more important than being correct (i.e. people choose to be wrong if it keeps them in good standing with peers).</a:t>
            </a:r>
          </a:p>
          <a:p>
            <a:pPr marL="514350" indent="-514350">
              <a:buFont typeface="Arial" panose="020B0604020202020204" pitchFamily="34" charset="0"/>
              <a:buChar char="•"/>
            </a:pPr>
            <a:r>
              <a:rPr lang="en-US" sz="2800" dirty="0">
                <a:solidFill>
                  <a:schemeClr val="bg1"/>
                </a:solidFill>
                <a:latin typeface="Palatino Linotype" panose="02040502050505030304" pitchFamily="18" charset="0"/>
              </a:rPr>
              <a:t>People get more angry when their tribe (or leaders) are attacked than when their beliefs are attacked (groupthink).</a:t>
            </a:r>
          </a:p>
          <a:p>
            <a:pPr marL="514350" indent="-514350">
              <a:buFont typeface="Arial" panose="020B0604020202020204" pitchFamily="34" charset="0"/>
              <a:buChar char="•"/>
            </a:pPr>
            <a:r>
              <a:rPr lang="en-US" sz="2800" dirty="0">
                <a:solidFill>
                  <a:schemeClr val="bg1"/>
                </a:solidFill>
                <a:latin typeface="Palatino Linotype" panose="02040502050505030304" pitchFamily="18" charset="0"/>
              </a:rPr>
              <a:t>Tribalism vilifies the opposition as “that group” rather than individuals (making it difficult for personal relationship).</a:t>
            </a:r>
          </a:p>
          <a:p>
            <a:endParaRPr lang="en-US" sz="1200" dirty="0">
              <a:solidFill>
                <a:schemeClr val="bg1"/>
              </a:solidFill>
              <a:latin typeface="Palatino Linotype" panose="02040502050505030304" pitchFamily="18" charset="0"/>
            </a:endParaRPr>
          </a:p>
          <a:p>
            <a:r>
              <a:rPr lang="en-US" sz="1200" dirty="0">
                <a:solidFill>
                  <a:schemeClr val="bg1"/>
                </a:solidFill>
                <a:latin typeface="Palatino Linotype" panose="02040502050505030304" pitchFamily="18" charset="0"/>
              </a:rPr>
              <a:t>*https://youarenotsosmart.com/transcripts/transcript-tribal-psychology</a:t>
            </a:r>
          </a:p>
        </p:txBody>
      </p:sp>
    </p:spTree>
    <p:extLst>
      <p:ext uri="{BB962C8B-B14F-4D97-AF65-F5344CB8AC3E}">
        <p14:creationId xmlns:p14="http://schemas.microsoft.com/office/powerpoint/2010/main" val="2850641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5542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621728" y="823910"/>
            <a:ext cx="321434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 Bottom Line</a:t>
            </a:r>
          </a:p>
        </p:txBody>
      </p:sp>
      <p:sp>
        <p:nvSpPr>
          <p:cNvPr id="2" name="TextBox 1">
            <a:extLst>
              <a:ext uri="{FF2B5EF4-FFF2-40B4-BE49-F238E27FC236}">
                <a16:creationId xmlns:a16="http://schemas.microsoft.com/office/drawing/2014/main" id="{FC08BC4C-6175-456D-AD20-E7A83E763A81}"/>
              </a:ext>
            </a:extLst>
          </p:cNvPr>
          <p:cNvSpPr txBox="1"/>
          <p:nvPr/>
        </p:nvSpPr>
        <p:spPr>
          <a:xfrm>
            <a:off x="1555668" y="2254973"/>
            <a:ext cx="9155875"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Respond in love not fear (opportunity for Gospel)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Find a trusted person</a:t>
            </a: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Listen, learn, lament</a:t>
            </a: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Do stuff together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3890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357D19-E45A-4E78-B7E6-E8800F4EE7E9}"/>
              </a:ext>
            </a:extLst>
          </p:cNvPr>
          <p:cNvPicPr>
            <a:picLocks noChangeAspect="1"/>
          </p:cNvPicPr>
          <p:nvPr/>
        </p:nvPicPr>
        <p:blipFill>
          <a:blip r:embed="rId2"/>
          <a:stretch>
            <a:fillRect/>
          </a:stretch>
        </p:blipFill>
        <p:spPr>
          <a:xfrm>
            <a:off x="0" y="771525"/>
            <a:ext cx="12172949" cy="6086475"/>
          </a:xfrm>
          <a:prstGeom prst="rect">
            <a:avLst/>
          </a:prstGeom>
        </p:spPr>
      </p:pic>
    </p:spTree>
    <p:extLst>
      <p:ext uri="{BB962C8B-B14F-4D97-AF65-F5344CB8AC3E}">
        <p14:creationId xmlns:p14="http://schemas.microsoft.com/office/powerpoint/2010/main" val="283372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57F40-30FB-47A1-9865-E901A125A48A}"/>
              </a:ext>
            </a:extLst>
          </p:cNvPr>
          <p:cNvSpPr txBox="1"/>
          <p:nvPr/>
        </p:nvSpPr>
        <p:spPr>
          <a:xfrm>
            <a:off x="4026254" y="614020"/>
            <a:ext cx="4094390" cy="584775"/>
          </a:xfrm>
          <a:prstGeom prst="rect">
            <a:avLst/>
          </a:prstGeom>
          <a:noFill/>
        </p:spPr>
        <p:txBody>
          <a:bodyPr wrap="none" rtlCol="0">
            <a:spAutoFit/>
          </a:bodyPr>
          <a:lstStyle/>
          <a:p>
            <a:pPr algn="ctr"/>
            <a:r>
              <a:rPr lang="en-US" sz="3200" dirty="0">
                <a:solidFill>
                  <a:schemeClr val="bg1"/>
                </a:solidFill>
                <a:latin typeface="Palatino Linotype" panose="02040502050505030304" pitchFamily="18" charset="0"/>
              </a:rPr>
              <a:t>Six Biblical Principles</a:t>
            </a:r>
          </a:p>
        </p:txBody>
      </p:sp>
      <p:sp>
        <p:nvSpPr>
          <p:cNvPr id="6" name="TextBox 5">
            <a:extLst>
              <a:ext uri="{FF2B5EF4-FFF2-40B4-BE49-F238E27FC236}">
                <a16:creationId xmlns:a16="http://schemas.microsoft.com/office/drawing/2014/main" id="{5BE92790-BEC0-4FE0-92E0-7C4D18179A60}"/>
              </a:ext>
            </a:extLst>
          </p:cNvPr>
          <p:cNvSpPr txBox="1"/>
          <p:nvPr/>
        </p:nvSpPr>
        <p:spPr>
          <a:xfrm>
            <a:off x="983273" y="1379199"/>
            <a:ext cx="10225454" cy="3539430"/>
          </a:xfrm>
          <a:prstGeom prst="rect">
            <a:avLst/>
          </a:prstGeom>
          <a:noFill/>
        </p:spPr>
        <p:txBody>
          <a:bodyPr wrap="square" rtlCol="0">
            <a:spAutoFit/>
          </a:bodyPr>
          <a:lstStyle/>
          <a:p>
            <a:pPr marL="514350" indent="-514350" algn="ctr">
              <a:buFont typeface="+mj-lt"/>
              <a:buAutoNum type="arabicPeriod"/>
            </a:pPr>
            <a:r>
              <a:rPr lang="en-US" sz="3200" dirty="0">
                <a:solidFill>
                  <a:srgbClr val="FFFF00"/>
                </a:solidFill>
                <a:latin typeface="Palatino Linotype" panose="02040502050505030304" pitchFamily="18" charset="0"/>
              </a:rPr>
              <a:t>We are one “race” by virtue of Jesus’ blood.</a:t>
            </a:r>
            <a:r>
              <a:rPr lang="en-US" sz="3200" dirty="0">
                <a:solidFill>
                  <a:schemeClr val="bg1"/>
                </a:solidFill>
                <a:latin typeface="Palatino Linotype" panose="02040502050505030304" pitchFamily="18" charset="0"/>
              </a:rPr>
              <a:t> </a:t>
            </a:r>
          </a:p>
          <a:p>
            <a:pPr algn="ctr"/>
            <a:r>
              <a:rPr lang="en-US" sz="3200" i="1" dirty="0">
                <a:solidFill>
                  <a:schemeClr val="bg1"/>
                </a:solidFill>
                <a:latin typeface="Palatino Linotype" panose="02040502050505030304" pitchFamily="18" charset="0"/>
              </a:rPr>
              <a:t>But you are a chosen race, a royal priesthood, a holy nation, a people for his own possession, that you may proclaim the excellencies of him who called you out of darkness into his marvelous light.</a:t>
            </a:r>
          </a:p>
          <a:p>
            <a:pPr algn="ctr"/>
            <a:r>
              <a:rPr lang="en-US" sz="3200" i="1" dirty="0">
                <a:solidFill>
                  <a:schemeClr val="bg1"/>
                </a:solidFill>
                <a:latin typeface="Palatino Linotype" panose="02040502050505030304" pitchFamily="18" charset="0"/>
              </a:rPr>
              <a:t>- 1 Pe. 2:9</a:t>
            </a:r>
          </a:p>
          <a:p>
            <a:pPr algn="ctr"/>
            <a:endParaRPr lang="en-US" sz="32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2818238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10257</TotalTime>
  <Words>3723</Words>
  <Application>Microsoft Office PowerPoint</Application>
  <PresentationFormat>Widescreen</PresentationFormat>
  <Paragraphs>639</Paragraphs>
  <Slides>82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82</vt:i4>
      </vt:variant>
    </vt:vector>
  </HeadingPairs>
  <TitlesOfParts>
    <vt:vector size="94" baseType="lpstr">
      <vt:lpstr>Arial</vt:lpstr>
      <vt:lpstr>Arial Black</vt:lpstr>
      <vt:lpstr>Calibri</vt:lpstr>
      <vt:lpstr>Calibri Light</vt:lpstr>
      <vt:lpstr>Cavolini</vt:lpstr>
      <vt:lpstr>ChaosSansLight</vt:lpstr>
      <vt:lpstr>Palatino Linotype</vt:lpstr>
      <vt:lpstr>Wingdings</vt:lpstr>
      <vt:lpstr>Office Theme</vt:lpstr>
      <vt:lpstr>3_Office Theme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Allsman</dc:creator>
  <cp:lastModifiedBy>Don Allsman</cp:lastModifiedBy>
  <cp:revision>194</cp:revision>
  <cp:lastPrinted>2019-02-08T16:50:35Z</cp:lastPrinted>
  <dcterms:created xsi:type="dcterms:W3CDTF">2018-04-15T08:44:49Z</dcterms:created>
  <dcterms:modified xsi:type="dcterms:W3CDTF">2021-03-12T14:39:04Z</dcterms:modified>
</cp:coreProperties>
</file>