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38" r:id="rId3"/>
    <p:sldId id="501" r:id="rId4"/>
    <p:sldId id="483" r:id="rId5"/>
    <p:sldId id="403" r:id="rId6"/>
    <p:sldId id="472" r:id="rId7"/>
    <p:sldId id="426" r:id="rId8"/>
    <p:sldId id="439" r:id="rId9"/>
    <p:sldId id="476" r:id="rId10"/>
    <p:sldId id="475" r:id="rId11"/>
    <p:sldId id="434" r:id="rId12"/>
    <p:sldId id="513" r:id="rId13"/>
    <p:sldId id="437" r:id="rId14"/>
    <p:sldId id="474" r:id="rId15"/>
    <p:sldId id="502" r:id="rId16"/>
    <p:sldId id="441" r:id="rId17"/>
    <p:sldId id="516" r:id="rId18"/>
    <p:sldId id="499" r:id="rId19"/>
    <p:sldId id="497" r:id="rId20"/>
    <p:sldId id="515" r:id="rId21"/>
    <p:sldId id="514" r:id="rId22"/>
    <p:sldId id="443" r:id="rId23"/>
    <p:sldId id="462" r:id="rId24"/>
    <p:sldId id="444" r:id="rId25"/>
    <p:sldId id="460" r:id="rId26"/>
    <p:sldId id="509" r:id="rId27"/>
    <p:sldId id="510" r:id="rId28"/>
    <p:sldId id="511" r:id="rId29"/>
    <p:sldId id="512" r:id="rId30"/>
    <p:sldId id="506" r:id="rId31"/>
    <p:sldId id="507" r:id="rId32"/>
    <p:sldId id="465" r:id="rId33"/>
    <p:sldId id="508" r:id="rId34"/>
    <p:sldId id="442" r:id="rId35"/>
    <p:sldId id="484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FF"/>
    <a:srgbClr val="660033"/>
    <a:srgbClr val="820000"/>
    <a:srgbClr val="503D00"/>
    <a:srgbClr val="2E481C"/>
    <a:srgbClr val="15210D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 Allsman" userId="9db6e9c0-afe6-423d-9263-aa5967cd73de" providerId="ADAL" clId="{1BB13120-6506-4CE7-93FE-F06203B69A0A}"/>
    <pc:docChg chg="addSld delSld modSld sldOrd">
      <pc:chgData name="Don Allsman" userId="9db6e9c0-afe6-423d-9263-aa5967cd73de" providerId="ADAL" clId="{1BB13120-6506-4CE7-93FE-F06203B69A0A}" dt="2023-07-10T13:10:21.821" v="58" actId="6549"/>
      <pc:docMkLst>
        <pc:docMk/>
      </pc:docMkLst>
      <pc:sldChg chg="modSp mod">
        <pc:chgData name="Don Allsman" userId="9db6e9c0-afe6-423d-9263-aa5967cd73de" providerId="ADAL" clId="{1BB13120-6506-4CE7-93FE-F06203B69A0A}" dt="2023-07-10T13:10:21.821" v="58" actId="6549"/>
        <pc:sldMkLst>
          <pc:docMk/>
          <pc:sldMk cId="2675236351" sldId="442"/>
        </pc:sldMkLst>
        <pc:spChg chg="mod">
          <ac:chgData name="Don Allsman" userId="9db6e9c0-afe6-423d-9263-aa5967cd73de" providerId="ADAL" clId="{1BB13120-6506-4CE7-93FE-F06203B69A0A}" dt="2023-07-10T13:10:21.821" v="58" actId="6549"/>
          <ac:spMkLst>
            <pc:docMk/>
            <pc:sldMk cId="2675236351" sldId="442"/>
            <ac:spMk id="4" creationId="{D3D8DF7A-D4F4-3E43-B85D-5623223BC007}"/>
          </ac:spMkLst>
        </pc:spChg>
      </pc:sldChg>
      <pc:sldChg chg="ord">
        <pc:chgData name="Don Allsman" userId="9db6e9c0-afe6-423d-9263-aa5967cd73de" providerId="ADAL" clId="{1BB13120-6506-4CE7-93FE-F06203B69A0A}" dt="2023-07-10T13:05:44.304" v="13"/>
        <pc:sldMkLst>
          <pc:docMk/>
          <pc:sldMk cId="3767608045" sldId="497"/>
        </pc:sldMkLst>
      </pc:sldChg>
      <pc:sldChg chg="ord">
        <pc:chgData name="Don Allsman" userId="9db6e9c0-afe6-423d-9263-aa5967cd73de" providerId="ADAL" clId="{1BB13120-6506-4CE7-93FE-F06203B69A0A}" dt="2023-07-10T13:05:34" v="11"/>
        <pc:sldMkLst>
          <pc:docMk/>
          <pc:sldMk cId="3576529027" sldId="499"/>
        </pc:sldMkLst>
      </pc:sldChg>
      <pc:sldChg chg="del">
        <pc:chgData name="Don Allsman" userId="9db6e9c0-afe6-423d-9263-aa5967cd73de" providerId="ADAL" clId="{1BB13120-6506-4CE7-93FE-F06203B69A0A}" dt="2023-07-10T13:06:26.952" v="19" actId="47"/>
        <pc:sldMkLst>
          <pc:docMk/>
          <pc:sldMk cId="458041430" sldId="503"/>
        </pc:sldMkLst>
      </pc:sldChg>
      <pc:sldChg chg="modSp mod">
        <pc:chgData name="Don Allsman" userId="9db6e9c0-afe6-423d-9263-aa5967cd73de" providerId="ADAL" clId="{1BB13120-6506-4CE7-93FE-F06203B69A0A}" dt="2023-07-10T13:09:47.561" v="47" actId="14"/>
        <pc:sldMkLst>
          <pc:docMk/>
          <pc:sldMk cId="3320092375" sldId="507"/>
        </pc:sldMkLst>
        <pc:spChg chg="mod">
          <ac:chgData name="Don Allsman" userId="9db6e9c0-afe6-423d-9263-aa5967cd73de" providerId="ADAL" clId="{1BB13120-6506-4CE7-93FE-F06203B69A0A}" dt="2023-07-10T13:09:47.561" v="47" actId="14"/>
          <ac:spMkLst>
            <pc:docMk/>
            <pc:sldMk cId="3320092375" sldId="507"/>
            <ac:spMk id="2" creationId="{53518A31-A7D3-F684-9DAE-C7F8A8FBC1C8}"/>
          </ac:spMkLst>
        </pc:spChg>
      </pc:sldChg>
      <pc:sldChg chg="modSp mod">
        <pc:chgData name="Don Allsman" userId="9db6e9c0-afe6-423d-9263-aa5967cd73de" providerId="ADAL" clId="{1BB13120-6506-4CE7-93FE-F06203B69A0A}" dt="2023-07-10T13:08:21.518" v="36" actId="6549"/>
        <pc:sldMkLst>
          <pc:docMk/>
          <pc:sldMk cId="3469731333" sldId="509"/>
        </pc:sldMkLst>
        <pc:spChg chg="mod">
          <ac:chgData name="Don Allsman" userId="9db6e9c0-afe6-423d-9263-aa5967cd73de" providerId="ADAL" clId="{1BB13120-6506-4CE7-93FE-F06203B69A0A}" dt="2023-07-10T13:08:21.518" v="36" actId="6549"/>
          <ac:spMkLst>
            <pc:docMk/>
            <pc:sldMk cId="3469731333" sldId="509"/>
            <ac:spMk id="2" creationId="{D73D5607-9344-8BDF-37FC-5729EDC6C76B}"/>
          </ac:spMkLst>
        </pc:spChg>
      </pc:sldChg>
      <pc:sldChg chg="modSp mod">
        <pc:chgData name="Don Allsman" userId="9db6e9c0-afe6-423d-9263-aa5967cd73de" providerId="ADAL" clId="{1BB13120-6506-4CE7-93FE-F06203B69A0A}" dt="2023-07-10T13:08:42.745" v="39" actId="6549"/>
        <pc:sldMkLst>
          <pc:docMk/>
          <pc:sldMk cId="3173366384" sldId="510"/>
        </pc:sldMkLst>
        <pc:spChg chg="mod">
          <ac:chgData name="Don Allsman" userId="9db6e9c0-afe6-423d-9263-aa5967cd73de" providerId="ADAL" clId="{1BB13120-6506-4CE7-93FE-F06203B69A0A}" dt="2023-07-10T13:08:42.745" v="39" actId="6549"/>
          <ac:spMkLst>
            <pc:docMk/>
            <pc:sldMk cId="3173366384" sldId="510"/>
            <ac:spMk id="2" creationId="{D73D5607-9344-8BDF-37FC-5729EDC6C76B}"/>
          </ac:spMkLst>
        </pc:spChg>
      </pc:sldChg>
      <pc:sldChg chg="modSp mod">
        <pc:chgData name="Don Allsman" userId="9db6e9c0-afe6-423d-9263-aa5967cd73de" providerId="ADAL" clId="{1BB13120-6506-4CE7-93FE-F06203B69A0A}" dt="2023-07-10T13:09:03.063" v="41" actId="6549"/>
        <pc:sldMkLst>
          <pc:docMk/>
          <pc:sldMk cId="3275300462" sldId="511"/>
        </pc:sldMkLst>
        <pc:spChg chg="mod">
          <ac:chgData name="Don Allsman" userId="9db6e9c0-afe6-423d-9263-aa5967cd73de" providerId="ADAL" clId="{1BB13120-6506-4CE7-93FE-F06203B69A0A}" dt="2023-07-10T13:09:03.063" v="41" actId="6549"/>
          <ac:spMkLst>
            <pc:docMk/>
            <pc:sldMk cId="3275300462" sldId="511"/>
            <ac:spMk id="2" creationId="{D73D5607-9344-8BDF-37FC-5729EDC6C76B}"/>
          </ac:spMkLst>
        </pc:spChg>
      </pc:sldChg>
      <pc:sldChg chg="modSp mod">
        <pc:chgData name="Don Allsman" userId="9db6e9c0-afe6-423d-9263-aa5967cd73de" providerId="ADAL" clId="{1BB13120-6506-4CE7-93FE-F06203B69A0A}" dt="2023-07-10T13:09:16.215" v="43" actId="6549"/>
        <pc:sldMkLst>
          <pc:docMk/>
          <pc:sldMk cId="4104443644" sldId="512"/>
        </pc:sldMkLst>
        <pc:spChg chg="mod">
          <ac:chgData name="Don Allsman" userId="9db6e9c0-afe6-423d-9263-aa5967cd73de" providerId="ADAL" clId="{1BB13120-6506-4CE7-93FE-F06203B69A0A}" dt="2023-07-10T13:09:16.215" v="43" actId="6549"/>
          <ac:spMkLst>
            <pc:docMk/>
            <pc:sldMk cId="4104443644" sldId="512"/>
            <ac:spMk id="2" creationId="{D73D5607-9344-8BDF-37FC-5729EDC6C76B}"/>
          </ac:spMkLst>
        </pc:spChg>
      </pc:sldChg>
      <pc:sldChg chg="ord">
        <pc:chgData name="Don Allsman" userId="9db6e9c0-afe6-423d-9263-aa5967cd73de" providerId="ADAL" clId="{1BB13120-6506-4CE7-93FE-F06203B69A0A}" dt="2023-07-10T13:05:05.239" v="9"/>
        <pc:sldMkLst>
          <pc:docMk/>
          <pc:sldMk cId="2497700150" sldId="513"/>
        </pc:sldMkLst>
      </pc:sldChg>
      <pc:sldChg chg="modSp mod ord">
        <pc:chgData name="Don Allsman" userId="9db6e9c0-afe6-423d-9263-aa5967cd73de" providerId="ADAL" clId="{1BB13120-6506-4CE7-93FE-F06203B69A0A}" dt="2023-07-10T13:07:38.900" v="32" actId="207"/>
        <pc:sldMkLst>
          <pc:docMk/>
          <pc:sldMk cId="582272750" sldId="514"/>
        </pc:sldMkLst>
        <pc:spChg chg="mod">
          <ac:chgData name="Don Allsman" userId="9db6e9c0-afe6-423d-9263-aa5967cd73de" providerId="ADAL" clId="{1BB13120-6506-4CE7-93FE-F06203B69A0A}" dt="2023-07-10T13:07:38.900" v="32" actId="207"/>
          <ac:spMkLst>
            <pc:docMk/>
            <pc:sldMk cId="582272750" sldId="514"/>
            <ac:spMk id="2" creationId="{D73D5607-9344-8BDF-37FC-5729EDC6C76B}"/>
          </ac:spMkLst>
        </pc:spChg>
      </pc:sldChg>
      <pc:sldChg chg="ord">
        <pc:chgData name="Don Allsman" userId="9db6e9c0-afe6-423d-9263-aa5967cd73de" providerId="ADAL" clId="{1BB13120-6506-4CE7-93FE-F06203B69A0A}" dt="2023-07-10T13:05:52.776" v="15"/>
        <pc:sldMkLst>
          <pc:docMk/>
          <pc:sldMk cId="1440841977" sldId="515"/>
        </pc:sldMkLst>
      </pc:sldChg>
      <pc:sldChg chg="modSp add mod ord">
        <pc:chgData name="Don Allsman" userId="9db6e9c0-afe6-423d-9263-aa5967cd73de" providerId="ADAL" clId="{1BB13120-6506-4CE7-93FE-F06203B69A0A}" dt="2023-07-10T13:06:46.270" v="23" actId="6549"/>
        <pc:sldMkLst>
          <pc:docMk/>
          <pc:sldMk cId="2268554784" sldId="516"/>
        </pc:sldMkLst>
        <pc:spChg chg="mod">
          <ac:chgData name="Don Allsman" userId="9db6e9c0-afe6-423d-9263-aa5967cd73de" providerId="ADAL" clId="{1BB13120-6506-4CE7-93FE-F06203B69A0A}" dt="2023-07-10T13:06:46.270" v="23" actId="6549"/>
          <ac:spMkLst>
            <pc:docMk/>
            <pc:sldMk cId="2268554784" sldId="516"/>
            <ac:spMk id="2" creationId="{D73D5607-9344-8BDF-37FC-5729EDC6C7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FCF3-F440-40AA-8713-FD9CB115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EEFC3-B4AC-4B17-BFFC-ABB7A5DF0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F033E-18F3-4897-A133-EA603D5C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9161-F213-43C9-B599-74443C06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D90B7-1BA2-4BCF-8BDC-C46EC354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1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A089-5B63-44B5-B81A-67DDAECD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15CFA-84F5-4625-B1A2-9360B1747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1D29-6D70-447C-8D23-2B0609A3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C243-7E57-4EAF-A1B1-5B8A21A6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83390-2C13-4990-9DD5-8FE04991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CC74C-1B43-40CD-BEAB-181D54A58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B2EAD-E587-45FE-AB34-F4FAF84B5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ECF35-23FD-4297-A2D3-7FF162E7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E0E51-4788-4DB5-9E1F-B34096B4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AA5A2-8743-4556-A6CB-4FA2FBB6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9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85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18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31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2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91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1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A picture containing looking, sitting, photo, cat&#10;&#10;Description automatically generated">
            <a:extLst>
              <a:ext uri="{FF2B5EF4-FFF2-40B4-BE49-F238E27FC236}">
                <a16:creationId xmlns:a16="http://schemas.microsoft.com/office/drawing/2014/main" id="{F40CDC8B-64C7-4013-B632-15FD61BD4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158" y="6356352"/>
            <a:ext cx="406531" cy="3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73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3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440C-8362-4AAD-A790-5B8C1828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6DEBD-4710-49FF-8397-91458917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C5623-7DC8-479E-9D26-968584CB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383B2-6E40-4048-B327-80EB3669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CCA65-6EBE-49CB-89F4-210905B7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76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71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6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CFC4-54EC-474C-A576-02E3E515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369E7-930E-4AF1-90D8-EB7B7DC2D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35BD6-C504-4830-A249-BCC9262A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45E14-DE31-44F3-BA73-FC880D79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C5AE5-EDF7-40D9-A8DE-6BD7CC67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9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EF293-4B69-4E8A-A6A4-0508D173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C8DBF-104D-414F-ACBE-B3CC225F0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DA35E-319C-49C6-8B0F-284C2709F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BCA45-497A-4438-962C-3D2C063C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95CB8-F2C9-4B86-A19F-E4216329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42E35-70FF-4D1B-942E-6456E714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6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0DBA-3F37-4F87-9702-F4EC3F6A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47E91-BF1E-477A-999B-8125B0643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B6F6F-11C3-4DFF-9D63-9C1D1BE1C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5531-60E0-4665-96D6-0166CA02A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D6E1D-AEC3-4C1A-AA4C-166D2167D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9134F-7C95-4240-B8DE-D1048F4E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3B20BF-7F65-4D1B-8C17-041B6918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1F0DF-B95E-429C-A524-75770D4F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9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8CB0-DCC9-45E0-8156-137C0885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76903-A964-40F8-872A-62B07539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DC831-5F36-4754-800D-5B1C7B34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AA288-FEA6-42B5-BE7D-B11F9249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6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81836-3AD6-4C11-8160-EF463D80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A02F7-38C9-4935-BC77-EAB967B9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DA9AA-B733-4D6D-8DAF-39C55D31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looking, sitting, photo, cat&#10;&#10;Description automatically generated">
            <a:extLst>
              <a:ext uri="{FF2B5EF4-FFF2-40B4-BE49-F238E27FC236}">
                <a16:creationId xmlns:a16="http://schemas.microsoft.com/office/drawing/2014/main" id="{831A8F3F-9A78-46FD-9FD1-F4DE8FFAC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69" y="6356350"/>
            <a:ext cx="406531" cy="3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2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73711-DDCD-41C1-9312-F79B87A8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2EA5-1999-4ADD-B198-D636DB862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6EB8A-7566-430D-988C-36E770DA4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0837E-A091-4618-8204-C31B8B1A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1609D-4FDF-4240-90AE-9206474D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24565-7D32-403D-85A4-36DBB6BB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6F0F-81D8-4840-8394-AF62CA28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B9A57C-D19B-4DF7-A852-208B4083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02524-943F-43E1-96EA-283901D7E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E2028-83A9-486A-9EC1-FADC10FE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5AB-74A7-4D06-AE8B-B7BA4E02EA3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5092F-A65A-4F11-8A85-4EFE95D0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485A0-53E4-4939-A90B-06E5D027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74D5-3D20-4A27-82F1-50B1B82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8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98D999-AF9E-4AA1-8783-49C654E9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7E35F-058D-4A5A-BB82-F0A0A442D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62325-216F-4F03-8D3A-A2C488B55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45AB-74A7-4D06-AE8B-B7BA4E02EA3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F484B-9A03-4663-9B23-807CA0F9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2CDB8-7783-4F0A-83C0-5297BC61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74D5-3D20-4A27-82F1-50B1B82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45AB-74A7-4D06-AE8B-B7BA4E02E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74D5-3D20-4A27-82F1-50B1B829EE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2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meo.com/840118669?share=cop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mpletion.global/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1C41D0-3087-D890-BE9B-8FA82C99B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5665" y="-21335"/>
            <a:ext cx="6879336" cy="687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50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833BC-4B89-4439-B692-6E57F2AA379B}"/>
              </a:ext>
            </a:extLst>
          </p:cNvPr>
          <p:cNvSpPr txBox="1"/>
          <p:nvPr/>
        </p:nvSpPr>
        <p:spPr>
          <a:xfrm>
            <a:off x="987551" y="1603241"/>
            <a:ext cx="102733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  <a:latin typeface="Palatino Linotype" panose="02040502050505030304" pitchFamily="18" charset="0"/>
              </a:rPr>
              <a:t>Mission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Convene a local, organic network of people offering holistic ministry, evangelism, discipleship, church planting, and church leadership development for DFW’s diaspora people groups until such time that there are no remaining unengaged-unreached people groups on the earth.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3732889" y="614020"/>
            <a:ext cx="4681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50"/>
            <a:r>
              <a:rPr lang="en-US" sz="3200" dirty="0">
                <a:solidFill>
                  <a:prstClr val="white"/>
                </a:solidFill>
                <a:latin typeface="Palatino Linotype" panose="02040502050505030304" pitchFamily="18" charset="0"/>
              </a:rPr>
              <a:t>DFW Diaspora Coalition</a:t>
            </a:r>
            <a:endParaRPr lang="en-US" sz="3200" i="1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7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D43AFA-E923-68AD-4444-F7B76D70A588}"/>
              </a:ext>
            </a:extLst>
          </p:cNvPr>
          <p:cNvSpPr txBox="1"/>
          <p:nvPr/>
        </p:nvSpPr>
        <p:spPr>
          <a:xfrm>
            <a:off x="1653738" y="5258394"/>
            <a:ext cx="946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https://vimeo.com/840118669?share=copy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45BDC2F2-E83A-0653-013D-E4D0FA808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276" y="629392"/>
            <a:ext cx="7744320" cy="43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0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833BC-4B89-4439-B692-6E57F2AA379B}"/>
              </a:ext>
            </a:extLst>
          </p:cNvPr>
          <p:cNvSpPr txBox="1"/>
          <p:nvPr/>
        </p:nvSpPr>
        <p:spPr>
          <a:xfrm>
            <a:off x="1435488" y="1997839"/>
            <a:ext cx="9275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Initial Vision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Develop a city-wide strategy to establish indigenously-led churches among every UPG in DFW until each one plants a church among its homeland people.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3732886" y="614020"/>
            <a:ext cx="4681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DFW Diaspora Coalition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804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833BC-4B89-4439-B692-6E57F2AA379B}"/>
              </a:ext>
            </a:extLst>
          </p:cNvPr>
          <p:cNvSpPr txBox="1"/>
          <p:nvPr/>
        </p:nvSpPr>
        <p:spPr>
          <a:xfrm>
            <a:off x="1349538" y="1997839"/>
            <a:ext cx="9492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Phases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Develop ecosystem and invite others as peers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UPGs reproduce in the homeland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Move to indigeneity (diaspora take ownership)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Completion Global helps development, hand off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3732886" y="614020"/>
            <a:ext cx="4681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DFW Diaspora Coalition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16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833BC-4B89-4439-B692-6E57F2AA379B}"/>
              </a:ext>
            </a:extLst>
          </p:cNvPr>
          <p:cNvSpPr txBox="1"/>
          <p:nvPr/>
        </p:nvSpPr>
        <p:spPr>
          <a:xfrm>
            <a:off x="1545216" y="1997839"/>
            <a:ext cx="9275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Values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Build on local history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Every-believer participation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Deference to culture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Reaching the world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Honoring member distinctives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3732886" y="614020"/>
            <a:ext cx="4681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DFW Diaspora Coalition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46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2717388" y="614020"/>
            <a:ext cx="6712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50"/>
            <a:r>
              <a:rPr lang="en-US" sz="3200" dirty="0">
                <a:solidFill>
                  <a:prstClr val="white"/>
                </a:solidFill>
                <a:latin typeface="Palatino Linotype" panose="02040502050505030304" pitchFamily="18" charset="0"/>
              </a:rPr>
              <a:t>DFW Diaspora Coalition Ecosystem</a:t>
            </a:r>
            <a:endParaRPr lang="en-US" sz="3200" i="1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 descr="A diagram of a mission field in america&#10;&#10;Description automatically generated with medium confidence">
            <a:extLst>
              <a:ext uri="{FF2B5EF4-FFF2-40B4-BE49-F238E27FC236}">
                <a16:creationId xmlns:a16="http://schemas.microsoft.com/office/drawing/2014/main" id="{41951BA1-C875-8AE4-48B0-E84CD22C9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33" y="0"/>
            <a:ext cx="8594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6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4327603" y="614020"/>
            <a:ext cx="349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Ecosystem Design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D5607-9344-8BDF-37FC-5729EDC6C76B}"/>
              </a:ext>
            </a:extLst>
          </p:cNvPr>
          <p:cNvSpPr txBox="1"/>
          <p:nvPr/>
        </p:nvSpPr>
        <p:spPr>
          <a:xfrm>
            <a:off x="1101013" y="2151727"/>
            <a:ext cx="1002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Directory of opportunities </a:t>
            </a:r>
          </a:p>
        </p:txBody>
      </p:sp>
      <p:pic>
        <p:nvPicPr>
          <p:cNvPr id="3" name="Picture 2" descr="A diagram of a mission field&#10;&#10;Description automatically generated">
            <a:extLst>
              <a:ext uri="{FF2B5EF4-FFF2-40B4-BE49-F238E27FC236}">
                <a16:creationId xmlns:a16="http://schemas.microsoft.com/office/drawing/2014/main" id="{224C7EA2-071F-FC05-964C-62085A46C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6" y="343599"/>
            <a:ext cx="2165129" cy="11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5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8C66A0-3228-6265-2C10-0DDB2FC25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2357" y="-1094240"/>
            <a:ext cx="17616714" cy="1074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2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3735076" y="614020"/>
            <a:ext cx="4676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Options for Involvement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D5607-9344-8BDF-37FC-5729EDC6C76B}"/>
              </a:ext>
            </a:extLst>
          </p:cNvPr>
          <p:cNvSpPr txBox="1"/>
          <p:nvPr/>
        </p:nvSpPr>
        <p:spPr>
          <a:xfrm>
            <a:off x="590550" y="1382286"/>
            <a:ext cx="53759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SUPPORTING DIASPORA WORKERS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Administrative Support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Strategic Prayer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Research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Media or Technical Support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Training Prisoners for Diaspora Ministry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EXPLORING DIASPORA MISSION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Learning about World Missions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Understanding Islam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Understanding Buddhism and Hinduism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Understanding Tribal Religions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Befriending co-workers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82AD4-51E8-04F4-C2C2-BF921AF5DD71}"/>
              </a:ext>
            </a:extLst>
          </p:cNvPr>
          <p:cNvSpPr txBox="1"/>
          <p:nvPr/>
        </p:nvSpPr>
        <p:spPr>
          <a:xfrm>
            <a:off x="5966460" y="1388533"/>
            <a:ext cx="56349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STRENGTHENING DIASPORA CHURCHES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Sharing property and resources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Collaborating to reach your community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Scripture and Related Resources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Bible and Leadership Training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ENGAGING DIASPORA NEIGHBORS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Discipleship or Church Planting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English as a Second Language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International Student Ministry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Refugee Ministry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Advocacy and Whole-person Wellness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608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F055F0-5399-CE82-C128-3A19F632D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34" y="2095407"/>
            <a:ext cx="11115131" cy="266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4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833BC-4B89-4439-B692-6E57F2AA379B}"/>
              </a:ext>
            </a:extLst>
          </p:cNvPr>
          <p:cNvSpPr txBox="1"/>
          <p:nvPr/>
        </p:nvSpPr>
        <p:spPr>
          <a:xfrm>
            <a:off x="2684973" y="1905506"/>
            <a:ext cx="68220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Brief introductions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Mission, vision, values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Process of building coalition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Website development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People group tracker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Next steps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2992617" y="828289"/>
            <a:ext cx="6206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DFW Diaspora Coalition Agenda</a:t>
            </a:r>
          </a:p>
        </p:txBody>
      </p:sp>
    </p:spTree>
    <p:extLst>
      <p:ext uri="{BB962C8B-B14F-4D97-AF65-F5344CB8AC3E}">
        <p14:creationId xmlns:p14="http://schemas.microsoft.com/office/powerpoint/2010/main" val="3883216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4327603" y="614020"/>
            <a:ext cx="349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Ecosystem Design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D5607-9344-8BDF-37FC-5729EDC6C76B}"/>
              </a:ext>
            </a:extLst>
          </p:cNvPr>
          <p:cNvSpPr txBox="1"/>
          <p:nvPr/>
        </p:nvSpPr>
        <p:spPr>
          <a:xfrm>
            <a:off x="1101013" y="2151727"/>
            <a:ext cx="10021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Directory of opportunities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Tracking metro progress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3" name="Picture 2" descr="A diagram of a mission field&#10;&#10;Description automatically generated">
            <a:extLst>
              <a:ext uri="{FF2B5EF4-FFF2-40B4-BE49-F238E27FC236}">
                <a16:creationId xmlns:a16="http://schemas.microsoft.com/office/drawing/2014/main" id="{224C7EA2-071F-FC05-964C-62085A46C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6" y="343599"/>
            <a:ext cx="2165129" cy="11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72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3991967" y="156820"/>
            <a:ext cx="4162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50"/>
            <a:r>
              <a:rPr lang="en-US" sz="3200" dirty="0">
                <a:solidFill>
                  <a:prstClr val="white"/>
                </a:solidFill>
                <a:latin typeface="Palatino Linotype" panose="02040502050505030304" pitchFamily="18" charset="0"/>
              </a:rPr>
              <a:t>People Group Tracker</a:t>
            </a:r>
            <a:endParaRPr lang="en-US" sz="3200" i="1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 descr="Chart, waterfall chart&#10;&#10;Description automatically generated">
            <a:extLst>
              <a:ext uri="{FF2B5EF4-FFF2-40B4-BE49-F238E27FC236}">
                <a16:creationId xmlns:a16="http://schemas.microsoft.com/office/drawing/2014/main" id="{30DEE120-C822-CC0E-05D2-93F070BA2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0" y="807156"/>
            <a:ext cx="12192000" cy="60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02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833BC-4B89-4439-B692-6E57F2AA379B}"/>
              </a:ext>
            </a:extLst>
          </p:cNvPr>
          <p:cNvSpPr txBox="1"/>
          <p:nvPr/>
        </p:nvSpPr>
        <p:spPr>
          <a:xfrm>
            <a:off x="2343397" y="491645"/>
            <a:ext cx="75052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Milestones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PG Identified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Prayer assigned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Practitioner assigned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Engagement strategy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Discipleship group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Indigenous church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Indigenous leadership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Homeland reproduced</a:t>
            </a:r>
          </a:p>
        </p:txBody>
      </p:sp>
    </p:spTree>
    <p:extLst>
      <p:ext uri="{BB962C8B-B14F-4D97-AF65-F5344CB8AC3E}">
        <p14:creationId xmlns:p14="http://schemas.microsoft.com/office/powerpoint/2010/main" val="1640525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3732886" y="614020"/>
            <a:ext cx="4681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50"/>
            <a:r>
              <a:rPr lang="en-US" sz="3200" dirty="0">
                <a:solidFill>
                  <a:prstClr val="white"/>
                </a:solidFill>
                <a:latin typeface="Palatino Linotype" panose="02040502050505030304" pitchFamily="18" charset="0"/>
              </a:rPr>
              <a:t>DFW Diaspora Coalition</a:t>
            </a:r>
            <a:endParaRPr lang="en-US" sz="3200" i="1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36D5CC-18BE-8789-AE83-0BE375D1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987"/>
            <a:ext cx="12192000" cy="61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89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833BC-4B89-4439-B692-6E57F2AA379B}"/>
              </a:ext>
            </a:extLst>
          </p:cNvPr>
          <p:cNvSpPr txBox="1"/>
          <p:nvPr/>
        </p:nvSpPr>
        <p:spPr>
          <a:xfrm>
            <a:off x="1204404" y="789137"/>
            <a:ext cx="97831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PGT Benefits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Real-time information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Minimizes duplication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Efficient engagement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Identifies gaps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Prayer support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prstClr val="white"/>
              </a:solidFill>
              <a:latin typeface="Palatino Linotype" panose="0204050205050503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Pilot testing with ministries</a:t>
            </a:r>
          </a:p>
        </p:txBody>
      </p:sp>
    </p:spTree>
    <p:extLst>
      <p:ext uri="{BB962C8B-B14F-4D97-AF65-F5344CB8AC3E}">
        <p14:creationId xmlns:p14="http://schemas.microsoft.com/office/powerpoint/2010/main" val="21511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4327603" y="614020"/>
            <a:ext cx="349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Ecosystem Design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D5607-9344-8BDF-37FC-5729EDC6C76B}"/>
              </a:ext>
            </a:extLst>
          </p:cNvPr>
          <p:cNvSpPr txBox="1"/>
          <p:nvPr/>
        </p:nvSpPr>
        <p:spPr>
          <a:xfrm>
            <a:off x="1101013" y="2151727"/>
            <a:ext cx="10021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Directory of opportunities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Tracking metro progress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Intra-member communication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3" name="Picture 2" descr="A diagram of a mission field&#10;&#10;Description automatically generated">
            <a:extLst>
              <a:ext uri="{FF2B5EF4-FFF2-40B4-BE49-F238E27FC236}">
                <a16:creationId xmlns:a16="http://schemas.microsoft.com/office/drawing/2014/main" id="{224C7EA2-071F-FC05-964C-62085A46C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6" y="343599"/>
            <a:ext cx="2165129" cy="11256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00D804-E988-DA54-0F3D-A1819E742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30" y="4066484"/>
            <a:ext cx="3063940" cy="204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31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4327603" y="614020"/>
            <a:ext cx="349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Ecosystem Design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D5607-9344-8BDF-37FC-5729EDC6C76B}"/>
              </a:ext>
            </a:extLst>
          </p:cNvPr>
          <p:cNvSpPr txBox="1"/>
          <p:nvPr/>
        </p:nvSpPr>
        <p:spPr>
          <a:xfrm>
            <a:off x="1101013" y="2151727"/>
            <a:ext cx="100210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Directory of opportunities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Tracking metro progress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Intra-member communication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Training for engagement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Multiple avenues (philosophy, doctrine)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Basic missions to cross-cultural discipleship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3" name="Picture 2" descr="A diagram of a mission field&#10;&#10;Description automatically generated">
            <a:extLst>
              <a:ext uri="{FF2B5EF4-FFF2-40B4-BE49-F238E27FC236}">
                <a16:creationId xmlns:a16="http://schemas.microsoft.com/office/drawing/2014/main" id="{224C7EA2-071F-FC05-964C-62085A46C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6" y="343599"/>
            <a:ext cx="2165129" cy="11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6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4327603" y="614020"/>
            <a:ext cx="349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Ecosystem Design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D5607-9344-8BDF-37FC-5729EDC6C76B}"/>
              </a:ext>
            </a:extLst>
          </p:cNvPr>
          <p:cNvSpPr txBox="1"/>
          <p:nvPr/>
        </p:nvSpPr>
        <p:spPr>
          <a:xfrm>
            <a:off x="1101013" y="2151727"/>
            <a:ext cx="100210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Directory of opportunities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Tracking metro progress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Intra-member communication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Training for engagement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Involving all ethnicities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Whole Church (Black/Hispanic/Asian, Diaspora)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More workers AND witness to diaspora (history)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Palatino Linotype" panose="02040502050505030304" pitchFamily="18" charset="0"/>
              </a:rPr>
              <a:t>Changing communities (need trusted help)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3" name="Picture 2" descr="A diagram of a mission field&#10;&#10;Description automatically generated">
            <a:extLst>
              <a:ext uri="{FF2B5EF4-FFF2-40B4-BE49-F238E27FC236}">
                <a16:creationId xmlns:a16="http://schemas.microsoft.com/office/drawing/2014/main" id="{224C7EA2-071F-FC05-964C-62085A46C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6" y="343599"/>
            <a:ext cx="2165129" cy="11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00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4327603" y="614020"/>
            <a:ext cx="349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Ecosystem Design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D5607-9344-8BDF-37FC-5729EDC6C76B}"/>
              </a:ext>
            </a:extLst>
          </p:cNvPr>
          <p:cNvSpPr txBox="1"/>
          <p:nvPr/>
        </p:nvSpPr>
        <p:spPr>
          <a:xfrm>
            <a:off x="1101013" y="2151727"/>
            <a:ext cx="100210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Directory of opportunities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Tracking metro progress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Intra-member communication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Training for engagement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Involving all ethnicities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Field to Force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3" name="Picture 2" descr="A diagram of a mission field&#10;&#10;Description automatically generated">
            <a:extLst>
              <a:ext uri="{FF2B5EF4-FFF2-40B4-BE49-F238E27FC236}">
                <a16:creationId xmlns:a16="http://schemas.microsoft.com/office/drawing/2014/main" id="{224C7EA2-071F-FC05-964C-62085A46C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6" y="343599"/>
            <a:ext cx="2165129" cy="11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43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4327609" y="614020"/>
            <a:ext cx="349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Ecosystem Design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D5607-9344-8BDF-37FC-5729EDC6C76B}"/>
              </a:ext>
            </a:extLst>
          </p:cNvPr>
          <p:cNvSpPr txBox="1"/>
          <p:nvPr/>
        </p:nvSpPr>
        <p:spPr>
          <a:xfrm>
            <a:off x="793101" y="1395947"/>
            <a:ext cx="10268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From Mission Field to Mission Force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Bible training in 25 Texas prisons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Source of cross-cultural workers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Source of energy and boldness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3-step deployment (inside, re-entry, placement)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7E357-61E3-CD96-5486-4D5B06A8C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72" y="4003722"/>
            <a:ext cx="3782853" cy="1458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D17894-2078-6F8A-DD15-FEB95C5FC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981" y="4452897"/>
            <a:ext cx="3071889" cy="5599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A diagram of a mission field&#10;&#10;Description automatically generated">
            <a:extLst>
              <a:ext uri="{FF2B5EF4-FFF2-40B4-BE49-F238E27FC236}">
                <a16:creationId xmlns:a16="http://schemas.microsoft.com/office/drawing/2014/main" id="{CE41A6D5-B6D9-6824-3338-F05387A16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6" y="343599"/>
            <a:ext cx="2165129" cy="11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8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5DDD47D8-18F9-F9FF-24B6-153111AB4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65" y="1485900"/>
            <a:ext cx="4674870" cy="4674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2C8D17-F9B7-849A-6927-106671D93D77}"/>
              </a:ext>
            </a:extLst>
          </p:cNvPr>
          <p:cNvSpPr txBox="1"/>
          <p:nvPr/>
        </p:nvSpPr>
        <p:spPr>
          <a:xfrm>
            <a:off x="1897380" y="592574"/>
            <a:ext cx="8435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Introductions: name, ministry, where you live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67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4827738" y="614020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Participation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18A31-A7D3-F684-9DAE-C7F8A8FBC1C8}"/>
              </a:ext>
            </a:extLst>
          </p:cNvPr>
          <p:cNvSpPr txBox="1"/>
          <p:nvPr/>
        </p:nvSpPr>
        <p:spPr>
          <a:xfrm>
            <a:off x="1072224" y="1689928"/>
            <a:ext cx="10002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Required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Shared understanding “Who We Are”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Join Slack for internal communication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Voluntary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Participation on website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Participation with PGT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Periodic in-person meetings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7" name="Picture 6" descr="A diagram of a mission field&#10;&#10;Description automatically generated">
            <a:extLst>
              <a:ext uri="{FF2B5EF4-FFF2-40B4-BE49-F238E27FC236}">
                <a16:creationId xmlns:a16="http://schemas.microsoft.com/office/drawing/2014/main" id="{FA97BA9F-8ADA-0BFA-917D-ED82B852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6" y="343599"/>
            <a:ext cx="2165129" cy="11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92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B52C94-57C5-71F5-D470-2FEC7423E9B9}"/>
              </a:ext>
            </a:extLst>
          </p:cNvPr>
          <p:cNvSpPr/>
          <p:nvPr/>
        </p:nvSpPr>
        <p:spPr>
          <a:xfrm>
            <a:off x="-74645" y="1324946"/>
            <a:ext cx="12266645" cy="56263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2610286" y="614020"/>
            <a:ext cx="692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Palatino Linotype" panose="02040502050505030304" pitchFamily="18" charset="0"/>
              </a:rPr>
              <a:t>Retain Existing Networks (examples)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3E79EC-A8B8-7927-E0AE-0EA04CAB05B6}"/>
              </a:ext>
            </a:extLst>
          </p:cNvPr>
          <p:cNvSpPr/>
          <p:nvPr/>
        </p:nvSpPr>
        <p:spPr>
          <a:xfrm>
            <a:off x="569167" y="1405754"/>
            <a:ext cx="4282751" cy="3041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Specialty networks (ISM)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00F598-47C5-56F1-62A3-EBBC5ABEF9B4}"/>
              </a:ext>
            </a:extLst>
          </p:cNvPr>
          <p:cNvSpPr/>
          <p:nvPr/>
        </p:nvSpPr>
        <p:spPr>
          <a:xfrm>
            <a:off x="5169160" y="1405754"/>
            <a:ext cx="3885466" cy="30417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Ministry philosophy networks (DMM)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F89971-F81F-85C8-6574-9B41003F619C}"/>
              </a:ext>
            </a:extLst>
          </p:cNvPr>
          <p:cNvSpPr/>
          <p:nvPr/>
        </p:nvSpPr>
        <p:spPr>
          <a:xfrm>
            <a:off x="2770346" y="3640522"/>
            <a:ext cx="4114799" cy="30417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Denominational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(Baptist)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CDE695-DCE7-F7C4-2FDC-7C796AB3698C}"/>
              </a:ext>
            </a:extLst>
          </p:cNvPr>
          <p:cNvSpPr/>
          <p:nvPr/>
        </p:nvSpPr>
        <p:spPr>
          <a:xfrm>
            <a:off x="7491749" y="3615583"/>
            <a:ext cx="3760237" cy="30417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Networks (DFW Mobilizers)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87C30-A99C-A17A-E3EE-674476DA01A9}"/>
              </a:ext>
            </a:extLst>
          </p:cNvPr>
          <p:cNvSpPr txBox="1"/>
          <p:nvPr/>
        </p:nvSpPr>
        <p:spPr>
          <a:xfrm>
            <a:off x="9278538" y="1802523"/>
            <a:ext cx="26895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DFW Diaspora Coalition</a:t>
            </a:r>
          </a:p>
        </p:txBody>
      </p:sp>
    </p:spTree>
    <p:extLst>
      <p:ext uri="{BB962C8B-B14F-4D97-AF65-F5344CB8AC3E}">
        <p14:creationId xmlns:p14="http://schemas.microsoft.com/office/powerpoint/2010/main" val="4091712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3890885" y="614020"/>
            <a:ext cx="4365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Tools vs. </a:t>
            </a:r>
            <a:r>
              <a:rPr lang="en-US" sz="3200" dirty="0">
                <a:solidFill>
                  <a:prstClr val="white"/>
                </a:solidFill>
                <a:latin typeface="Palatino Linotype" panose="02040502050505030304" pitchFamily="18" charset="0"/>
              </a:rPr>
              <a:t>Collaboration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18A31-A7D3-F684-9DAE-C7F8A8FBC1C8}"/>
              </a:ext>
            </a:extLst>
          </p:cNvPr>
          <p:cNvSpPr txBox="1"/>
          <p:nvPr/>
        </p:nvSpPr>
        <p:spPr>
          <a:xfrm>
            <a:off x="1072230" y="1918528"/>
            <a:ext cx="10002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“You can build it, we can help”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We will create the tools to begin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prstClr val="white"/>
              </a:solidFill>
              <a:latin typeface="Palatino Linotype" panose="0204050205050503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do the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883978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D8DF7A-D4F4-3E43-B85D-5623223BC007}"/>
              </a:ext>
            </a:extLst>
          </p:cNvPr>
          <p:cNvSpPr txBox="1"/>
          <p:nvPr/>
        </p:nvSpPr>
        <p:spPr>
          <a:xfrm>
            <a:off x="1055333" y="1335435"/>
            <a:ext cx="103424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Milestones </a:t>
            </a:r>
          </a:p>
          <a:p>
            <a:pPr algn="ctr"/>
            <a:endParaRPr lang="en-US" sz="3200" u="sng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Launch website (Alliance 436)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Pilot test People Group Tracker (Tim Ahlen)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Launch Slack platform (Alliance 436)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Develop a list of objectives for 2024-25 (Don Allsman)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Fall info meeting at DTS (Bill Hendricks)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FF512B-C83E-08BA-8932-A86A40E2E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5" y="238125"/>
            <a:ext cx="2203314" cy="220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6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5DDD47D8-18F9-F9FF-24B6-153111AB4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6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ECB9646-80DC-4821-9314-600A92060237}"/>
              </a:ext>
            </a:extLst>
          </p:cNvPr>
          <p:cNvSpPr txBox="1"/>
          <p:nvPr/>
        </p:nvSpPr>
        <p:spPr>
          <a:xfrm>
            <a:off x="3400326" y="619866"/>
            <a:ext cx="539134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Completion Global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Innovation for the Great Commission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D5A54-68A2-4B9F-A7DD-C974370FEF8D}"/>
              </a:ext>
            </a:extLst>
          </p:cNvPr>
          <p:cNvSpPr txBox="1"/>
          <p:nvPr/>
        </p:nvSpPr>
        <p:spPr>
          <a:xfrm>
            <a:off x="1144868" y="4690217"/>
            <a:ext cx="9902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Don Allsman, CEO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don.allsman@completion.global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Cathy Allsman, VP Prison Ministry Mobilization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cathy.allsman@completion.global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  <a:hlinkClick r:id="rId2"/>
              </a:rPr>
              <a:t>www.completion.global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7F00C-4A2C-FA3D-656A-BDF78EA39879}"/>
              </a:ext>
            </a:extLst>
          </p:cNvPr>
          <p:cNvSpPr txBox="1"/>
          <p:nvPr/>
        </p:nvSpPr>
        <p:spPr>
          <a:xfrm>
            <a:off x="1144868" y="2108738"/>
            <a:ext cx="9589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Two passions: ta ethne and everyone involved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Inspire Church to world missions (diaspora)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Empower the under-represented (field to force)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Create crowdsourcing tools (full participation)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6907A-DE93-DC46-3FFA-AA0BC00C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5" y="413515"/>
            <a:ext cx="1565811" cy="11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0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ECB9646-80DC-4821-9314-600A92060237}"/>
              </a:ext>
            </a:extLst>
          </p:cNvPr>
          <p:cNvSpPr txBox="1"/>
          <p:nvPr/>
        </p:nvSpPr>
        <p:spPr>
          <a:xfrm>
            <a:off x="3400326" y="376026"/>
            <a:ext cx="539134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Completion Global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Innovation for the Great Commission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CD137-AE7E-B8B1-9044-D8E72F26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222" y="1345522"/>
            <a:ext cx="7774853" cy="4502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38DF6-8736-5947-2AD7-51C5CAA52DDF}"/>
              </a:ext>
            </a:extLst>
          </p:cNvPr>
          <p:cNvSpPr txBox="1"/>
          <p:nvPr/>
        </p:nvSpPr>
        <p:spPr>
          <a:xfrm>
            <a:off x="3514203" y="5848047"/>
            <a:ext cx="51635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houstondiasporacoalition.net</a:t>
            </a:r>
            <a:endParaRPr kumimoji="0" lang="en-US" sz="27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72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599EC5-7A20-4F6D-A982-04E5A4B7AE72}"/>
              </a:ext>
            </a:extLst>
          </p:cNvPr>
          <p:cNvSpPr txBox="1"/>
          <p:nvPr/>
        </p:nvSpPr>
        <p:spPr>
          <a:xfrm>
            <a:off x="246185" y="1446019"/>
            <a:ext cx="3757451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UPG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*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America (Diaspora)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Professionals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Immigrants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Refugees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Students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2159738" y="614020"/>
            <a:ext cx="7827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Great Commission Without Leaving DFW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C15ECB-4EE3-45A0-9613-24FEAD981DF9}"/>
              </a:ext>
            </a:extLst>
          </p:cNvPr>
          <p:cNvSpPr txBox="1"/>
          <p:nvPr/>
        </p:nvSpPr>
        <p:spPr>
          <a:xfrm>
            <a:off x="4384431" y="3055886"/>
            <a:ext cx="3423137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Friends/family (oikos)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Asia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Africa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Latin America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Europe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6E283-E5AA-4871-889C-432ECCBBF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345" y="4738880"/>
            <a:ext cx="3633531" cy="201361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9D3E84-EE63-491C-9E88-8BBD31F4DEC4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4003636" y="1874982"/>
            <a:ext cx="2092364" cy="1180904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8245E8-DF22-4F30-B13D-7268B487CF96}"/>
              </a:ext>
            </a:extLst>
          </p:cNvPr>
          <p:cNvCxnSpPr>
            <a:cxnSpLocks/>
          </p:cNvCxnSpPr>
          <p:nvPr/>
        </p:nvCxnSpPr>
        <p:spPr>
          <a:xfrm>
            <a:off x="7807568" y="4036792"/>
            <a:ext cx="1327640" cy="834146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C64A0D8-0BB2-454A-A308-F26215DB1527}"/>
              </a:ext>
            </a:extLst>
          </p:cNvPr>
          <p:cNvSpPr/>
          <p:nvPr/>
        </p:nvSpPr>
        <p:spPr>
          <a:xfrm>
            <a:off x="4672268" y="1649121"/>
            <a:ext cx="334107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0"/>
                <a:ea typeface="+mn-ea"/>
                <a:cs typeface="+mn-cs"/>
              </a:rPr>
              <a:t>Videostreaming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0"/>
                <a:ea typeface="+mn-ea"/>
                <a:cs typeface="+mn-cs"/>
              </a:rPr>
              <a:t>, cell phone discipleship and church planting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428607-D789-42BB-A8CE-13A740F71095}"/>
              </a:ext>
            </a:extLst>
          </p:cNvPr>
          <p:cNvSpPr/>
          <p:nvPr/>
        </p:nvSpPr>
        <p:spPr>
          <a:xfrm>
            <a:off x="8180933" y="4036792"/>
            <a:ext cx="2827039" cy="385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0"/>
                <a:ea typeface="+mn-ea"/>
                <a:cs typeface="+mn-cs"/>
              </a:rPr>
              <a:t>Visit near-culture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0"/>
                <a:ea typeface="+mn-ea"/>
                <a:cs typeface="+mn-cs"/>
              </a:rPr>
              <a:t>uupgs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0"/>
                <a:ea typeface="+mn-ea"/>
                <a:cs typeface="+mn-cs"/>
              </a:rPr>
              <a:t>*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F69BB3-3CBD-46BC-BD6B-A5533B5AAB7A}"/>
              </a:ext>
            </a:extLst>
          </p:cNvPr>
          <p:cNvSpPr/>
          <p:nvPr/>
        </p:nvSpPr>
        <p:spPr>
          <a:xfrm>
            <a:off x="284551" y="6006484"/>
            <a:ext cx="7788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*UPG unreached people group with so few Christian leaders they still need missionary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*UUPG unengaged-unreached people group having no known full-time workers attempting discipleship or church planting</a:t>
            </a:r>
          </a:p>
        </p:txBody>
      </p:sp>
    </p:spTree>
    <p:extLst>
      <p:ext uri="{BB962C8B-B14F-4D97-AF65-F5344CB8AC3E}">
        <p14:creationId xmlns:p14="http://schemas.microsoft.com/office/powerpoint/2010/main" val="284069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833BC-4B89-4439-B692-6E57F2AA379B}"/>
              </a:ext>
            </a:extLst>
          </p:cNvPr>
          <p:cNvSpPr txBox="1"/>
          <p:nvPr/>
        </p:nvSpPr>
        <p:spPr>
          <a:xfrm>
            <a:off x="1435488" y="1997839"/>
            <a:ext cx="9275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Problems</a:t>
            </a:r>
          </a:p>
          <a:p>
            <a:pPr marL="742950" indent="-742950">
              <a:buFont typeface="+mj-lt"/>
              <a:buAutoNum type="arabicPeriod"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Lack of bandwidth to collaborate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Lack of visibility: overlap/</a:t>
            </a:r>
            <a:r>
              <a:rPr lang="en-US" sz="3200" dirty="0">
                <a:solidFill>
                  <a:prstClr val="white"/>
                </a:solidFill>
                <a:latin typeface="Palatino Linotype" panose="02040502050505030304" pitchFamily="18" charset="0"/>
              </a:rPr>
              <a:t>gaps in engagement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Willing workers unaware of opportunities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Lack of accessible technology tools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Palatino Linotype" panose="02040502050505030304" pitchFamily="18" charset="0"/>
              </a:rPr>
              <a:t>Complexity of urban setting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3732886" y="614020"/>
            <a:ext cx="4681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DFW Diaspora Coalition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17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833BC-4B89-4439-B692-6E57F2AA379B}"/>
              </a:ext>
            </a:extLst>
          </p:cNvPr>
          <p:cNvSpPr txBox="1"/>
          <p:nvPr/>
        </p:nvSpPr>
        <p:spPr>
          <a:xfrm>
            <a:off x="1061923" y="2438458"/>
            <a:ext cx="78423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Organisms interact to form life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 central leadership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Each does its part for the whole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Palatino Linotype" panose="02040502050505030304" pitchFamily="18" charset="0"/>
              </a:rPr>
              <a:t>Sharing the load: reduce a full plate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4152075" y="614020"/>
            <a:ext cx="3842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Solution: Ecosystem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3DDD3D0-6139-BEF1-4B16-A5EFFB22F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91" y="23979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833BC-4B89-4439-B692-6E57F2AA379B}"/>
              </a:ext>
            </a:extLst>
          </p:cNvPr>
          <p:cNvSpPr txBox="1"/>
          <p:nvPr/>
        </p:nvSpPr>
        <p:spPr>
          <a:xfrm>
            <a:off x="1003177" y="1997839"/>
            <a:ext cx="10058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Solution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Metro-wide collaboration (church, parachurch, agency)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Retention of organizational identity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Minimum commitments (time/money)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Onramp for lay volunteer opportunities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Accessible technology tools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57F40-30FB-47A1-9865-E901A125A48A}"/>
              </a:ext>
            </a:extLst>
          </p:cNvPr>
          <p:cNvSpPr txBox="1"/>
          <p:nvPr/>
        </p:nvSpPr>
        <p:spPr>
          <a:xfrm>
            <a:off x="3732886" y="614020"/>
            <a:ext cx="4681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DFW Diaspora Coalition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57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23231</TotalTime>
  <Words>795</Words>
  <Application>Microsoft Office PowerPoint</Application>
  <PresentationFormat>Widescreen</PresentationFormat>
  <Paragraphs>192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Palatino Linotype</vt:lpstr>
      <vt:lpstr>Perpetua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Allsman</dc:creator>
  <cp:lastModifiedBy>Don Allsman</cp:lastModifiedBy>
  <cp:revision>194</cp:revision>
  <cp:lastPrinted>2023-04-28T17:13:19Z</cp:lastPrinted>
  <dcterms:created xsi:type="dcterms:W3CDTF">2018-04-15T08:44:49Z</dcterms:created>
  <dcterms:modified xsi:type="dcterms:W3CDTF">2023-07-10T13:10:28Z</dcterms:modified>
</cp:coreProperties>
</file>